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46"/>
  </p:notesMasterIdLst>
  <p:sldIdLst>
    <p:sldId id="306" r:id="rId2"/>
    <p:sldId id="295" r:id="rId3"/>
    <p:sldId id="316" r:id="rId4"/>
    <p:sldId id="319" r:id="rId5"/>
    <p:sldId id="385" r:id="rId6"/>
    <p:sldId id="386" r:id="rId7"/>
    <p:sldId id="345" r:id="rId8"/>
    <p:sldId id="318" r:id="rId9"/>
    <p:sldId id="354" r:id="rId10"/>
    <p:sldId id="350" r:id="rId11"/>
    <p:sldId id="322" r:id="rId12"/>
    <p:sldId id="323" r:id="rId13"/>
    <p:sldId id="383" r:id="rId14"/>
    <p:sldId id="384" r:id="rId15"/>
    <p:sldId id="382" r:id="rId16"/>
    <p:sldId id="377" r:id="rId17"/>
    <p:sldId id="351" r:id="rId18"/>
    <p:sldId id="378" r:id="rId19"/>
    <p:sldId id="392" r:id="rId20"/>
    <p:sldId id="380" r:id="rId21"/>
    <p:sldId id="338" r:id="rId22"/>
    <p:sldId id="374" r:id="rId23"/>
    <p:sldId id="339" r:id="rId24"/>
    <p:sldId id="340" r:id="rId25"/>
    <p:sldId id="341" r:id="rId26"/>
    <p:sldId id="381" r:id="rId27"/>
    <p:sldId id="355" r:id="rId28"/>
    <p:sldId id="324" r:id="rId29"/>
    <p:sldId id="388" r:id="rId30"/>
    <p:sldId id="359" r:id="rId31"/>
    <p:sldId id="366" r:id="rId32"/>
    <p:sldId id="356" r:id="rId33"/>
    <p:sldId id="367" r:id="rId34"/>
    <p:sldId id="368" r:id="rId35"/>
    <p:sldId id="394" r:id="rId36"/>
    <p:sldId id="369" r:id="rId37"/>
    <p:sldId id="399" r:id="rId38"/>
    <p:sldId id="400" r:id="rId39"/>
    <p:sldId id="401" r:id="rId40"/>
    <p:sldId id="396" r:id="rId41"/>
    <p:sldId id="397" r:id="rId42"/>
    <p:sldId id="266" r:id="rId43"/>
    <p:sldId id="393" r:id="rId44"/>
    <p:sldId id="398" r:id="rId4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9933"/>
    <a:srgbClr val="000000"/>
    <a:srgbClr val="00FFFF"/>
    <a:srgbClr val="FDFFE5"/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7820" autoAdjust="0"/>
    <p:restoredTop sz="94709" autoAdjust="0"/>
  </p:normalViewPr>
  <p:slideViewPr>
    <p:cSldViewPr>
      <p:cViewPr varScale="1">
        <p:scale>
          <a:sx n="70" d="100"/>
          <a:sy n="70" d="100"/>
        </p:scale>
        <p:origin x="-13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4"/>
  <c:chart>
    <c:view3D>
      <c:perspective val="30"/>
    </c:view3D>
    <c:plotArea>
      <c:layout/>
      <c:bar3DChart>
        <c:barDir val="col"/>
        <c:grouping val="stacked"/>
        <c:gapWidth val="100"/>
        <c:shape val="cylinder"/>
        <c:axId val="111321856"/>
        <c:axId val="111323392"/>
        <c:axId val="0"/>
      </c:bar3DChart>
      <c:catAx>
        <c:axId val="111321856"/>
        <c:scaling>
          <c:orientation val="minMax"/>
        </c:scaling>
        <c:axPos val="b"/>
        <c:tickLblPos val="nextTo"/>
        <c:crossAx val="111323392"/>
        <c:crosses val="autoZero"/>
        <c:auto val="1"/>
        <c:lblAlgn val="ctr"/>
        <c:lblOffset val="100"/>
      </c:catAx>
      <c:valAx>
        <c:axId val="111323392"/>
        <c:scaling>
          <c:orientation val="minMax"/>
        </c:scaling>
        <c:axPos val="l"/>
        <c:majorGridlines/>
        <c:tickLblPos val="nextTo"/>
        <c:crossAx val="11132185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it-I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46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spPr>
              <a:solidFill>
                <a:schemeClr val="tx2">
                  <a:lumMod val="75000"/>
                </a:schemeClr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00B050"/>
              </a:solidFill>
            </c:spPr>
          </c:dPt>
          <c:cat>
            <c:strRef>
              <c:f>Foglio1!$A$2:$A$6</c:f>
              <c:strCache>
                <c:ptCount val="5"/>
                <c:pt idx="0">
                  <c:v>Colazione</c:v>
                </c:pt>
                <c:pt idx="1">
                  <c:v>Spuntino mattutino</c:v>
                </c:pt>
                <c:pt idx="2">
                  <c:v>pranzo</c:v>
                </c:pt>
                <c:pt idx="3">
                  <c:v>spuntino pomeridiano</c:v>
                </c:pt>
                <c:pt idx="4">
                  <c:v>cena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20</c:v>
                </c:pt>
                <c:pt idx="1">
                  <c:v>5</c:v>
                </c:pt>
                <c:pt idx="2">
                  <c:v>40</c:v>
                </c:pt>
                <c:pt idx="3">
                  <c:v>5</c:v>
                </c:pt>
                <c:pt idx="4">
                  <c:v>30</c:v>
                </c:pt>
              </c:numCache>
            </c:numRef>
          </c:val>
        </c:ser>
        <c:axId val="112060672"/>
        <c:axId val="112091136"/>
      </c:barChart>
      <c:catAx>
        <c:axId val="112060672"/>
        <c:scaling>
          <c:orientation val="minMax"/>
        </c:scaling>
        <c:axPos val="b"/>
        <c:tickLblPos val="nextTo"/>
        <c:crossAx val="112091136"/>
        <c:crosses val="autoZero"/>
        <c:auto val="1"/>
        <c:lblAlgn val="ctr"/>
        <c:lblOffset val="100"/>
      </c:catAx>
      <c:valAx>
        <c:axId val="112091136"/>
        <c:scaling>
          <c:orientation val="minMax"/>
        </c:scaling>
        <c:axPos val="l"/>
        <c:majorGridlines/>
        <c:numFmt formatCode="General" sourceLinked="1"/>
        <c:tickLblPos val="nextTo"/>
        <c:crossAx val="112060672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/>
    </c:legend>
    <c:plotVisOnly val="1"/>
  </c:chart>
  <c:spPr>
    <a:solidFill>
      <a:schemeClr val="accent1"/>
    </a:solidFill>
  </c:spPr>
  <c:txPr>
    <a:bodyPr/>
    <a:lstStyle/>
    <a:p>
      <a:pPr>
        <a:defRPr sz="1100"/>
      </a:pPr>
      <a:endParaRPr lang="it-IT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46"/>
  <c:chart>
    <c:title>
      <c:layout/>
    </c:title>
    <c:view3D>
      <c:perspective val="30"/>
    </c:view3D>
    <c:sideWall>
      <c:spPr>
        <a:solidFill>
          <a:schemeClr val="bg1"/>
        </a:solidFill>
      </c:spPr>
    </c:sideWall>
    <c:backWall>
      <c:spPr>
        <a:solidFill>
          <a:schemeClr val="bg1"/>
        </a:solidFill>
      </c:spPr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%</c:v>
                </c:pt>
              </c:strCache>
            </c:strRef>
          </c:tx>
          <c:explosion val="25"/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cat>
            <c:strRef>
              <c:f>Foglio1!$A$2:$A$4</c:f>
              <c:strCache>
                <c:ptCount val="3"/>
                <c:pt idx="0">
                  <c:v>carboidrati</c:v>
                </c:pt>
                <c:pt idx="1">
                  <c:v>grassi</c:v>
                </c:pt>
                <c:pt idx="2">
                  <c:v>proteine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60</c:v>
                </c:pt>
                <c:pt idx="1">
                  <c:v>25</c:v>
                </c:pt>
                <c:pt idx="2">
                  <c:v>15</c:v>
                </c:pt>
              </c:numCache>
            </c:numRef>
          </c:val>
        </c:ser>
      </c:pie3DChart>
      <c:spPr>
        <a:solidFill>
          <a:sysClr val="window" lastClr="FFFFFF"/>
        </a:solidFill>
      </c:spPr>
    </c:plotArea>
    <c:legend>
      <c:legendPos val="r"/>
      <c:layout/>
    </c:legend>
    <c:plotVisOnly val="1"/>
  </c:chart>
  <c:spPr>
    <a:solidFill>
      <a:schemeClr val="accent1"/>
    </a:solidFill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F3466-6E27-4A2E-B515-34018A7242D5}" type="datetimeFigureOut">
              <a:rPr lang="it-IT" smtClean="0"/>
              <a:pPr/>
              <a:t>29/11/2010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5B8BB-B8B3-490D-8D37-216C31E95E89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A99664-011E-4479-A70B-225077F4ED50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998455-FDBC-49C4-8009-69A8FC9C5B38}" type="slidenum">
              <a:rPr lang="it-IT"/>
              <a:pPr/>
              <a:t>11</a:t>
            </a:fld>
            <a:endParaRPr lang="it-IT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998455-FDBC-49C4-8009-69A8FC9C5B38}" type="slidenum">
              <a:rPr lang="it-IT"/>
              <a:pPr/>
              <a:t>12</a:t>
            </a:fld>
            <a:endParaRPr lang="it-IT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A0A32A-1665-4F3A-9C05-DBE38729E9F0}" type="slidenum">
              <a:rPr lang="it-IT"/>
              <a:pPr/>
              <a:t>13</a:t>
            </a:fld>
            <a:endParaRPr lang="it-IT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89458C-E357-4CA2-841A-697CA7B9DEC6}" type="slidenum">
              <a:rPr lang="it-IT"/>
              <a:pPr/>
              <a:t>14</a:t>
            </a:fld>
            <a:endParaRPr lang="it-IT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5B8BB-B8B3-490D-8D37-216C31E95E89}" type="slidenum">
              <a:rPr lang="it-IT" smtClean="0"/>
              <a:pPr/>
              <a:t>31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5B8BB-B8B3-490D-8D37-216C31E95E89}" type="slidenum">
              <a:rPr lang="it-IT" smtClean="0"/>
              <a:pPr/>
              <a:t>32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tangolo arrotondato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0" name="Sottotitolo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9870D4-6570-4AAC-A503-5AE670CA182F}" type="datetimeFigureOut">
              <a:rPr lang="it-IT" smtClean="0"/>
              <a:pPr/>
              <a:t>29/11/2010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695F9C-A87D-4F67-8188-642B88419F1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9870D4-6570-4AAC-A503-5AE670CA182F}" type="datetimeFigureOut">
              <a:rPr lang="it-IT" smtClean="0"/>
              <a:pPr/>
              <a:t>29/11/2010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695F9C-A87D-4F67-8188-642B88419F1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9870D4-6570-4AAC-A503-5AE670CA182F}" type="datetimeFigureOut">
              <a:rPr lang="it-IT" smtClean="0"/>
              <a:pPr/>
              <a:t>29/11/2010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695F9C-A87D-4F67-8188-642B88419F1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9870D4-6570-4AAC-A503-5AE670CA182F}" type="datetimeFigureOut">
              <a:rPr lang="it-IT" smtClean="0"/>
              <a:pPr/>
              <a:t>29/11/2010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695F9C-A87D-4F67-8188-642B88419F1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arrotondato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tangolo arrotondato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9870D4-6570-4AAC-A503-5AE670CA182F}" type="datetimeFigureOut">
              <a:rPr lang="it-IT" smtClean="0"/>
              <a:pPr/>
              <a:t>29/11/2010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695F9C-A87D-4F67-8188-642B88419F1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9870D4-6570-4AAC-A503-5AE670CA182F}" type="datetimeFigureOut">
              <a:rPr lang="it-IT" smtClean="0"/>
              <a:pPr/>
              <a:t>29/11/2010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695F9C-A87D-4F67-8188-642B88419F1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9870D4-6570-4AAC-A503-5AE670CA182F}" type="datetimeFigureOut">
              <a:rPr lang="it-IT" smtClean="0"/>
              <a:pPr/>
              <a:t>29/11/2010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695F9C-A87D-4F67-8188-642B88419F1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9870D4-6570-4AAC-A503-5AE670CA182F}" type="datetimeFigureOut">
              <a:rPr lang="it-IT" smtClean="0"/>
              <a:pPr/>
              <a:t>29/11/2010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695F9C-A87D-4F67-8188-642B88419F1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9870D4-6570-4AAC-A503-5AE670CA182F}" type="datetimeFigureOut">
              <a:rPr lang="it-IT" smtClean="0"/>
              <a:pPr/>
              <a:t>29/11/2010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695F9C-A87D-4F67-8188-642B88419F1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9870D4-6570-4AAC-A503-5AE670CA182F}" type="datetimeFigureOut">
              <a:rPr lang="it-IT" smtClean="0"/>
              <a:pPr/>
              <a:t>29/11/2010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695F9C-A87D-4F67-8188-642B88419F1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rrotonda singolo angolo rettangolo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9870D4-6570-4AAC-A503-5AE670CA182F}" type="datetimeFigureOut">
              <a:rPr lang="it-IT" smtClean="0"/>
              <a:pPr/>
              <a:t>29/11/2010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695F9C-A87D-4F67-8188-642B88419F1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tangolo arrotondato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Segnaposto titolo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F9870D4-6570-4AAC-A503-5AE670CA182F}" type="datetimeFigureOut">
              <a:rPr lang="it-IT" smtClean="0"/>
              <a:pPr/>
              <a:t>29/11/2010</a:t>
            </a:fld>
            <a:endParaRPr lang="it-IT"/>
          </a:p>
        </p:txBody>
      </p:sp>
      <p:sp>
        <p:nvSpPr>
          <p:cNvPr id="18" name="Segnaposto piè di pagina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5695F9C-A87D-4F67-8188-642B88419F1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gif"/><Relationship Id="rId7" Type="http://schemas.openxmlformats.org/officeDocument/2006/relationships/image" Target="../media/image3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gif"/><Relationship Id="rId9" Type="http://schemas.openxmlformats.org/officeDocument/2006/relationships/image" Target="../media/image2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gif"/><Relationship Id="rId3" Type="http://schemas.openxmlformats.org/officeDocument/2006/relationships/image" Target="../media/image37.gif"/><Relationship Id="rId7" Type="http://schemas.openxmlformats.org/officeDocument/2006/relationships/image" Target="../media/image41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gif"/><Relationship Id="rId5" Type="http://schemas.openxmlformats.org/officeDocument/2006/relationships/image" Target="../media/image39.gif"/><Relationship Id="rId10" Type="http://schemas.openxmlformats.org/officeDocument/2006/relationships/image" Target="../media/image44.gif"/><Relationship Id="rId4" Type="http://schemas.openxmlformats.org/officeDocument/2006/relationships/image" Target="../media/image38.gif"/><Relationship Id="rId9" Type="http://schemas.openxmlformats.org/officeDocument/2006/relationships/image" Target="../media/image4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www.webgif.org/gif_animate/personaggi/uomini/immagini/108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48.jpeg"/><Relationship Id="rId4" Type="http://schemas.openxmlformats.org/officeDocument/2006/relationships/hyperlink" Target="http://images.google.it/imgres?imgurl=http://www.globalgeografia.com/album/mappe/italia.gif&amp;imgrefurl=http://www.globalgeografia.com/album/album_italia.htm&amp;h=386&amp;w=319&amp;sz=11&amp;hl=it&amp;start=29&amp;tbnid=zrH3eMndQ6SysM:&amp;tbnh=123&amp;tbnw=102&amp;prev=/images?q=italia&amp;start=20&amp;gbv=2&amp;ndsp=20&amp;hl=it&amp;sa=N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oglio_di_lavoro_di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-180528" y="1820206"/>
            <a:ext cx="8675304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solidFill>
                  <a:schemeClr val="bg2">
                    <a:lumMod val="10000"/>
                  </a:schemeClr>
                </a:solidFill>
                <a:latin typeface="Poor Richard" pitchFamily="18" charset="0"/>
                <a:ea typeface="Batang" pitchFamily="18" charset="-127"/>
              </a:rPr>
              <a:t/>
            </a:r>
            <a:br>
              <a:rPr lang="it-IT" b="1" dirty="0" smtClean="0">
                <a:solidFill>
                  <a:schemeClr val="bg2">
                    <a:lumMod val="10000"/>
                  </a:schemeClr>
                </a:solidFill>
                <a:latin typeface="Poor Richard" pitchFamily="18" charset="0"/>
                <a:ea typeface="Batang" pitchFamily="18" charset="-127"/>
              </a:rPr>
            </a:br>
            <a:r>
              <a:rPr lang="it-IT" b="1" dirty="0" smtClean="0">
                <a:solidFill>
                  <a:schemeClr val="bg2">
                    <a:lumMod val="10000"/>
                  </a:schemeClr>
                </a:solidFill>
                <a:latin typeface="Poor Richard" pitchFamily="18" charset="0"/>
                <a:ea typeface="Batang" pitchFamily="18" charset="-127"/>
              </a:rPr>
              <a:t/>
            </a:r>
            <a:br>
              <a:rPr lang="it-IT" b="1" dirty="0" smtClean="0">
                <a:solidFill>
                  <a:schemeClr val="bg2">
                    <a:lumMod val="10000"/>
                  </a:schemeClr>
                </a:solidFill>
                <a:latin typeface="Poor Richard" pitchFamily="18" charset="0"/>
                <a:ea typeface="Batang" pitchFamily="18" charset="-127"/>
              </a:rPr>
            </a:br>
            <a:r>
              <a:rPr lang="it-IT" b="1" dirty="0" smtClean="0">
                <a:solidFill>
                  <a:schemeClr val="bg2">
                    <a:lumMod val="10000"/>
                  </a:schemeClr>
                </a:solidFill>
                <a:latin typeface="Poor Richard" pitchFamily="18" charset="0"/>
                <a:ea typeface="Batang" pitchFamily="18" charset="-127"/>
              </a:rPr>
              <a:t/>
            </a:r>
            <a:br>
              <a:rPr lang="it-IT" b="1" dirty="0" smtClean="0">
                <a:solidFill>
                  <a:schemeClr val="bg2">
                    <a:lumMod val="10000"/>
                  </a:schemeClr>
                </a:solidFill>
                <a:latin typeface="Poor Richard" pitchFamily="18" charset="0"/>
                <a:ea typeface="Batang" pitchFamily="18" charset="-127"/>
              </a:rPr>
            </a:br>
            <a:r>
              <a:rPr lang="it-IT" dirty="0" smtClean="0">
                <a:solidFill>
                  <a:schemeClr val="bg2">
                    <a:lumMod val="10000"/>
                  </a:schemeClr>
                </a:solidFill>
                <a:latin typeface="Poor Richard" pitchFamily="18" charset="0"/>
                <a:ea typeface="Batang" pitchFamily="18" charset="-127"/>
              </a:rPr>
              <a:t/>
            </a:r>
            <a:br>
              <a:rPr lang="it-IT" dirty="0" smtClean="0">
                <a:solidFill>
                  <a:schemeClr val="bg2">
                    <a:lumMod val="10000"/>
                  </a:schemeClr>
                </a:solidFill>
                <a:latin typeface="Poor Richard" pitchFamily="18" charset="0"/>
                <a:ea typeface="Batang" pitchFamily="18" charset="-127"/>
              </a:rPr>
            </a:br>
            <a:r>
              <a:rPr lang="it-IT" dirty="0" smtClean="0">
                <a:solidFill>
                  <a:schemeClr val="bg2">
                    <a:lumMod val="10000"/>
                  </a:schemeClr>
                </a:solidFill>
                <a:latin typeface="Poor Richard" pitchFamily="18" charset="0"/>
                <a:ea typeface="Batang" pitchFamily="18" charset="-127"/>
              </a:rPr>
              <a:t/>
            </a:r>
            <a:br>
              <a:rPr lang="it-IT" dirty="0" smtClean="0">
                <a:solidFill>
                  <a:schemeClr val="bg2">
                    <a:lumMod val="10000"/>
                  </a:schemeClr>
                </a:solidFill>
                <a:latin typeface="Poor Richard" pitchFamily="18" charset="0"/>
                <a:ea typeface="Batang" pitchFamily="18" charset="-127"/>
              </a:rPr>
            </a:br>
            <a:r>
              <a:rPr lang="it-IT" sz="4900" b="1" dirty="0" smtClean="0">
                <a:solidFill>
                  <a:srgbClr val="FF9933"/>
                </a:solidFill>
                <a:latin typeface="Poor Richard" pitchFamily="18" charset="0"/>
                <a:ea typeface="Batang" pitchFamily="18" charset="-127"/>
              </a:rPr>
              <a:t>Stili alimentari e sostenibilità </a:t>
            </a:r>
            <a:br>
              <a:rPr lang="it-IT" sz="4900" b="1" dirty="0" smtClean="0">
                <a:solidFill>
                  <a:srgbClr val="FF9933"/>
                </a:solidFill>
                <a:latin typeface="Poor Richard" pitchFamily="18" charset="0"/>
                <a:ea typeface="Batang" pitchFamily="18" charset="-127"/>
              </a:rPr>
            </a:br>
            <a:r>
              <a:rPr lang="it-IT" sz="4900" b="1" dirty="0" smtClean="0">
                <a:solidFill>
                  <a:srgbClr val="FF9933"/>
                </a:solidFill>
                <a:latin typeface="Poor Richard" pitchFamily="18" charset="0"/>
                <a:ea typeface="Batang" pitchFamily="18" charset="-127"/>
              </a:rPr>
              <a:t>delle filiere biologiche</a:t>
            </a:r>
            <a:r>
              <a:rPr lang="it-IT" sz="3600" dirty="0" smtClean="0">
                <a:solidFill>
                  <a:srgbClr val="FF9933"/>
                </a:solidFill>
                <a:latin typeface="Poor Richard" pitchFamily="18" charset="0"/>
                <a:ea typeface="Batang" pitchFamily="18" charset="-127"/>
              </a:rPr>
              <a:t/>
            </a:r>
            <a:br>
              <a:rPr lang="it-IT" sz="3600" dirty="0" smtClean="0">
                <a:solidFill>
                  <a:srgbClr val="FF9933"/>
                </a:solidFill>
                <a:latin typeface="Poor Richard" pitchFamily="18" charset="0"/>
                <a:ea typeface="Batang" pitchFamily="18" charset="-127"/>
              </a:rPr>
            </a:br>
            <a:r>
              <a:rPr lang="it-IT" dirty="0" smtClean="0">
                <a:solidFill>
                  <a:srgbClr val="0070C0"/>
                </a:solidFill>
                <a:latin typeface="Poor Richard" pitchFamily="18" charset="0"/>
                <a:ea typeface="Batang" pitchFamily="18" charset="-127"/>
              </a:rPr>
              <a:t> </a:t>
            </a:r>
            <a:br>
              <a:rPr lang="it-IT" dirty="0" smtClean="0">
                <a:solidFill>
                  <a:srgbClr val="0070C0"/>
                </a:solidFill>
                <a:latin typeface="Poor Richard" pitchFamily="18" charset="0"/>
                <a:ea typeface="Batang" pitchFamily="18" charset="-127"/>
              </a:rPr>
            </a:br>
            <a:r>
              <a:rPr lang="it-IT" dirty="0" smtClean="0">
                <a:solidFill>
                  <a:schemeClr val="bg2">
                    <a:lumMod val="10000"/>
                  </a:schemeClr>
                </a:solidFill>
                <a:latin typeface="Poor Richard" pitchFamily="18" charset="0"/>
                <a:ea typeface="Batang" pitchFamily="18" charset="-127"/>
              </a:rPr>
              <a:t> </a:t>
            </a:r>
            <a:br>
              <a:rPr lang="it-IT" dirty="0" smtClean="0">
                <a:solidFill>
                  <a:schemeClr val="bg2">
                    <a:lumMod val="10000"/>
                  </a:schemeClr>
                </a:solidFill>
                <a:latin typeface="Poor Richard" pitchFamily="18" charset="0"/>
                <a:ea typeface="Batang" pitchFamily="18" charset="-127"/>
              </a:rPr>
            </a:br>
            <a:endParaRPr lang="it-IT" dirty="0">
              <a:solidFill>
                <a:schemeClr val="bg2">
                  <a:lumMod val="10000"/>
                </a:schemeClr>
              </a:solidFill>
              <a:latin typeface="Poor Richard" pitchFamily="18" charset="0"/>
              <a:ea typeface="Batang" pitchFamily="18" charset="-127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5496" y="2348880"/>
            <a:ext cx="8928992" cy="1728192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Poor Richard" pitchFamily="18" charset="0"/>
                <a:ea typeface="Batang" pitchFamily="18" charset="-127"/>
                <a:cs typeface="+mj-cs"/>
              </a:rPr>
              <a:t>Protocollo di rilevazione dei dati alimentari</a:t>
            </a:r>
            <a:endParaRPr lang="it-IT" sz="3600" b="1" dirty="0">
              <a:solidFill>
                <a:schemeClr val="accent6">
                  <a:lumMod val="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Poor Richard" pitchFamily="18" charset="0"/>
              <a:ea typeface="Batang" pitchFamily="18" charset="-127"/>
              <a:cs typeface="+mj-cs"/>
            </a:endParaRPr>
          </a:p>
        </p:txBody>
      </p:sp>
      <p:grpSp>
        <p:nvGrpSpPr>
          <p:cNvPr id="12" name="Gruppo 11"/>
          <p:cNvGrpSpPr/>
          <p:nvPr/>
        </p:nvGrpSpPr>
        <p:grpSpPr>
          <a:xfrm>
            <a:off x="144016" y="6086022"/>
            <a:ext cx="9828584" cy="971835"/>
            <a:chOff x="144016" y="6086022"/>
            <a:chExt cx="9828584" cy="971835"/>
          </a:xfrm>
        </p:grpSpPr>
        <p:sp>
          <p:nvSpPr>
            <p:cNvPr id="7" name="Rettangolo arrotondato 6"/>
            <p:cNvSpPr/>
            <p:nvPr/>
          </p:nvSpPr>
          <p:spPr>
            <a:xfrm>
              <a:off x="144016" y="6165304"/>
              <a:ext cx="8931631" cy="620688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000">
                <a:solidFill>
                  <a:schemeClr val="bg2">
                    <a:lumMod val="10000"/>
                  </a:schemeClr>
                </a:solidFill>
                <a:latin typeface="Poor Richard" pitchFamily="18" charset="0"/>
                <a:ea typeface="Batang" pitchFamily="18" charset="-127"/>
              </a:endParaRPr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1152561" y="6165305"/>
              <a:ext cx="8820039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 smtClean="0">
                  <a:solidFill>
                    <a:schemeClr val="bg1">
                      <a:lumMod val="95000"/>
                    </a:schemeClr>
                  </a:solidFill>
                  <a:latin typeface="Poor Richard" pitchFamily="18" charset="0"/>
                  <a:ea typeface="Batang" pitchFamily="18" charset="-127"/>
                </a:rPr>
                <a:t>Stili alimentari e sostenibilità delle filiere biologiche  </a:t>
              </a:r>
            </a:p>
            <a:p>
              <a:r>
                <a:rPr lang="it-IT" sz="1200" i="1" dirty="0" smtClean="0">
                  <a:solidFill>
                    <a:schemeClr val="bg1">
                      <a:lumMod val="95000"/>
                    </a:schemeClr>
                  </a:solidFill>
                  <a:latin typeface="Poor Richard" pitchFamily="18" charset="0"/>
                  <a:ea typeface="Batang" pitchFamily="18" charset="-127"/>
                </a:rPr>
                <a:t>rilevazione dei dati alimentari: come applicarla</a:t>
              </a:r>
            </a:p>
            <a:p>
              <a:r>
                <a:rPr lang="it-IT" sz="1200" i="1" dirty="0" smtClean="0">
                  <a:solidFill>
                    <a:schemeClr val="bg1">
                      <a:lumMod val="95000"/>
                    </a:schemeClr>
                  </a:solidFill>
                  <a:latin typeface="Poor Richard" pitchFamily="18" charset="0"/>
                  <a:ea typeface="Batang" pitchFamily="18" charset="-127"/>
                </a:rPr>
                <a:t>							 </a:t>
              </a:r>
              <a:r>
                <a:rPr lang="it-IT" sz="1400" b="1" i="1" dirty="0" smtClean="0">
                  <a:solidFill>
                    <a:schemeClr val="bg1">
                      <a:lumMod val="95000"/>
                    </a:schemeClr>
                  </a:solidFill>
                  <a:latin typeface="Poor Richard" pitchFamily="18" charset="0"/>
                  <a:ea typeface="Batang" pitchFamily="18" charset="-127"/>
                </a:rPr>
                <a:t>Cinzia Di  Cesare</a:t>
              </a:r>
              <a:endParaRPr lang="it-IT" sz="1400" b="1" dirty="0" smtClean="0">
                <a:solidFill>
                  <a:schemeClr val="bg1">
                    <a:lumMod val="95000"/>
                  </a:schemeClr>
                </a:solidFill>
                <a:latin typeface="Poor Richard" pitchFamily="18" charset="0"/>
                <a:ea typeface="Batang" pitchFamily="18" charset="-127"/>
              </a:endParaRPr>
            </a:p>
            <a:p>
              <a:endParaRPr lang="it-IT" sz="1400" b="1" dirty="0">
                <a:solidFill>
                  <a:schemeClr val="bg2">
                    <a:lumMod val="10000"/>
                  </a:schemeClr>
                </a:solidFill>
                <a:latin typeface="Poor Richard" pitchFamily="18" charset="0"/>
                <a:ea typeface="Batang" pitchFamily="18" charset="-127"/>
              </a:endParaRPr>
            </a:p>
          </p:txBody>
        </p:sp>
        <p:pic>
          <p:nvPicPr>
            <p:cNvPr id="1030" name="Picture 6" descr="http://tutori.ing.units.it/immagini_loghi/link/universita/unimol_logo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5608" y="6086022"/>
              <a:ext cx="747461" cy="727354"/>
            </a:xfrm>
            <a:prstGeom prst="rect">
              <a:avLst/>
            </a:prstGeom>
            <a:noFill/>
          </p:spPr>
        </p:pic>
      </p:grp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67544" y="4437112"/>
            <a:ext cx="34050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it-IT" sz="2000" b="1" dirty="0" smtClean="0">
                <a:solidFill>
                  <a:schemeClr val="bg2">
                    <a:lumMod val="10000"/>
                  </a:schemeClr>
                </a:solidFill>
                <a:latin typeface="Poor Richard" pitchFamily="18" charset="0"/>
                <a:ea typeface="Batang" pitchFamily="18" charset="-127"/>
              </a:rPr>
              <a:t>INEA Roma</a:t>
            </a:r>
            <a:r>
              <a:rPr lang="it-IT" sz="2000" b="1" dirty="0">
                <a:solidFill>
                  <a:schemeClr val="bg2">
                    <a:lumMod val="10000"/>
                  </a:schemeClr>
                </a:solidFill>
                <a:latin typeface="Poor Richard" pitchFamily="18" charset="0"/>
                <a:ea typeface="Batang" pitchFamily="18" charset="-127"/>
              </a:rPr>
              <a:t>, 29 novembre </a:t>
            </a:r>
            <a:r>
              <a:rPr lang="it-IT" sz="2000" b="1" dirty="0" smtClean="0">
                <a:solidFill>
                  <a:schemeClr val="bg2">
                    <a:lumMod val="10000"/>
                  </a:schemeClr>
                </a:solidFill>
                <a:latin typeface="Poor Richard" pitchFamily="18" charset="0"/>
                <a:ea typeface="Batang" pitchFamily="18" charset="-127"/>
              </a:rPr>
              <a:t>2010</a:t>
            </a:r>
          </a:p>
          <a:p>
            <a:pPr algn="just" eaLnBrk="0" hangingPunct="0"/>
            <a:r>
              <a:rPr lang="it-IT" sz="2000" b="1" dirty="0" smtClean="0">
                <a:solidFill>
                  <a:schemeClr val="bg2">
                    <a:lumMod val="10000"/>
                  </a:schemeClr>
                </a:solidFill>
                <a:latin typeface="Poor Richard" pitchFamily="18" charset="0"/>
                <a:ea typeface="Batang" pitchFamily="18" charset="-127"/>
              </a:rPr>
              <a:t>INRAN Roma, 30 novembre 2010</a:t>
            </a:r>
            <a:endParaRPr lang="it-IT" sz="2000" b="1" dirty="0">
              <a:solidFill>
                <a:schemeClr val="bg2">
                  <a:lumMod val="10000"/>
                </a:schemeClr>
              </a:solidFill>
              <a:latin typeface="Poor Richard" pitchFamily="18" charset="0"/>
              <a:ea typeface="Batang" pitchFamily="18" charset="-127"/>
            </a:endParaRPr>
          </a:p>
        </p:txBody>
      </p:sp>
      <p:pic>
        <p:nvPicPr>
          <p:cNvPr id="13" name="Picture 2" descr="http://4.bp.blogspot.com/_5iAx0aNFuYo/SNj4-76Se6I/AAAAAAAAAns/kpq__C3BT7c/s400/bioexpress_vendita_diretta_prodotti_biologic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573016"/>
            <a:ext cx="3120281" cy="252742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116632"/>
            <a:ext cx="1296144" cy="1534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458344"/>
            <a:ext cx="8352928" cy="6067000"/>
          </a:xfrm>
          <a:noFill/>
        </p:spPr>
        <p:txBody>
          <a:bodyPr>
            <a:noAutofit/>
          </a:bodyPr>
          <a:lstStyle/>
          <a:p>
            <a:pPr>
              <a:buNone/>
            </a:pPr>
            <a:r>
              <a:rPr lang="it-IT" sz="1800" b="1" dirty="0" smtClean="0"/>
              <a:t>Il diario alimentare presenta le seguenti caratteristiche:</a:t>
            </a:r>
          </a:p>
          <a:p>
            <a:pPr>
              <a:lnSpc>
                <a:spcPct val="150000"/>
              </a:lnSpc>
              <a:buNone/>
            </a:pPr>
            <a:endParaRPr lang="it-IT" sz="1400" b="1" dirty="0" smtClean="0"/>
          </a:p>
          <a:p>
            <a:pPr>
              <a:lnSpc>
                <a:spcPct val="150000"/>
              </a:lnSpc>
              <a:buFontTx/>
              <a:buChar char="-"/>
            </a:pPr>
            <a:r>
              <a:rPr lang="it-IT" sz="1400" dirty="0" smtClean="0"/>
              <a:t>ogni pagina (scheda) del diario rappresenta un pasto: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it-IT" sz="1400" dirty="0" smtClean="0"/>
              <a:t> </a:t>
            </a:r>
            <a:r>
              <a:rPr lang="it-IT" sz="1400" i="1" dirty="0" smtClean="0"/>
              <a:t>colazione, spuntino mattutino, pranzo, spuntino pomeridiano, cena, spuntino serale.</a:t>
            </a:r>
          </a:p>
          <a:p>
            <a:pPr>
              <a:lnSpc>
                <a:spcPct val="150000"/>
              </a:lnSpc>
              <a:buNone/>
            </a:pPr>
            <a:endParaRPr lang="it-IT" sz="1400" dirty="0" smtClean="0"/>
          </a:p>
          <a:p>
            <a:pPr algn="just">
              <a:lnSpc>
                <a:spcPct val="150000"/>
              </a:lnSpc>
              <a:buNone/>
            </a:pPr>
            <a:r>
              <a:rPr lang="it-IT" sz="1400" dirty="0" smtClean="0"/>
              <a:t>-	la scheda di ciascun pasto è suddivisa in varie colonne: </a:t>
            </a:r>
            <a:r>
              <a:rPr lang="it-IT" sz="1400" i="1" dirty="0" smtClean="0"/>
              <a:t>orario e luogo di consumo, descrizione alimenti/ricette, tipo di preparazione dell’alimento/ricetta, marca per gli alimenti confezionati, quantità in cifre dell’alimento, unità di misura dell’alimento, condimenti aggiunti personalmente, marca dei condimenti, quantità in cifre e unità di misura dei condimenti; </a:t>
            </a:r>
          </a:p>
          <a:p>
            <a:pPr>
              <a:lnSpc>
                <a:spcPct val="150000"/>
              </a:lnSpc>
              <a:buNone/>
            </a:pPr>
            <a:endParaRPr lang="it-IT" sz="1400" dirty="0" smtClean="0"/>
          </a:p>
          <a:p>
            <a:pPr>
              <a:lnSpc>
                <a:spcPct val="150000"/>
              </a:lnSpc>
              <a:buNone/>
            </a:pPr>
            <a:r>
              <a:rPr lang="it-IT" sz="1400" dirty="0" smtClean="0"/>
              <a:t>-	sono predisposte due ulteriori schede chiamate “</a:t>
            </a:r>
            <a:r>
              <a:rPr lang="it-IT" sz="1400" dirty="0" err="1" smtClean="0"/>
              <a:t>Segue…</a:t>
            </a:r>
            <a:r>
              <a:rPr lang="it-IT" sz="1400" dirty="0" smtClean="0"/>
              <a:t>..” da utilizzare nel caso in cui si consumano, nello stesso pasto, più di 8 alimenti/ricette (molto utile nel caso di pranzi di nozze!!!). </a:t>
            </a:r>
          </a:p>
          <a:p>
            <a:pPr>
              <a:lnSpc>
                <a:spcPct val="150000"/>
              </a:lnSpc>
              <a:buNone/>
            </a:pPr>
            <a:endParaRPr lang="it-IT" sz="1400" dirty="0" smtClean="0"/>
          </a:p>
          <a:p>
            <a:pPr>
              <a:lnSpc>
                <a:spcPct val="150000"/>
              </a:lnSpc>
              <a:buNone/>
            </a:pPr>
            <a:r>
              <a:rPr lang="it-IT" sz="1400" dirty="0" smtClean="0"/>
              <a:t>-	su tutte le pagine del diario sono presenti delle note che aiutano il soggetto e anche il rilevatore a ricordare alcune cose che devono essere registrate e le modalità di compilazione;</a:t>
            </a:r>
            <a:endParaRPr lang="it-IT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21" name="Picture 5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879" y="2276872"/>
            <a:ext cx="3023617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2" name="Picture 6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4336" y="1052736"/>
            <a:ext cx="2843808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3" name="Picture 7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2656"/>
            <a:ext cx="2844105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826" name="Rectangle 10"/>
          <p:cNvSpPr>
            <a:spLocks noChangeArrowheads="1"/>
          </p:cNvSpPr>
          <p:nvPr/>
        </p:nvSpPr>
        <p:spPr bwMode="auto">
          <a:xfrm>
            <a:off x="-1332656" y="5301208"/>
            <a:ext cx="65527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0000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3600" b="1" u="sng" dirty="0">
                <a:solidFill>
                  <a:srgbClr val="FF9933"/>
                </a:solidFill>
                <a:latin typeface="Bookman Old Style" pitchFamily="18" charset="0"/>
              </a:rPr>
              <a:t>ATLANTE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919" y="2708920"/>
            <a:ext cx="2735585" cy="362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19" name="Picture 3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88640"/>
            <a:ext cx="259228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0" name="Picture 4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692696"/>
            <a:ext cx="2627783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4" name="Picture 8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3808909"/>
            <a:ext cx="2304256" cy="304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826" name="Rectangle 10"/>
          <p:cNvSpPr>
            <a:spLocks noChangeArrowheads="1"/>
          </p:cNvSpPr>
          <p:nvPr/>
        </p:nvSpPr>
        <p:spPr bwMode="auto">
          <a:xfrm>
            <a:off x="-1980728" y="5301208"/>
            <a:ext cx="65527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0000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3600" b="1" u="sng" dirty="0">
                <a:solidFill>
                  <a:srgbClr val="FF9933"/>
                </a:solidFill>
                <a:latin typeface="Bookman Old Style" pitchFamily="18" charset="0"/>
              </a:rPr>
              <a:t>ATLANTE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2"/>
          <p:cNvSpPr txBox="1">
            <a:spLocks noChangeArrowheads="1"/>
          </p:cNvSpPr>
          <p:nvPr/>
        </p:nvSpPr>
        <p:spPr bwMode="auto">
          <a:xfrm>
            <a:off x="323031" y="5103674"/>
            <a:ext cx="83534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it-IT" sz="1400" b="1" dirty="0">
              <a:solidFill>
                <a:srgbClr val="000000"/>
              </a:solidFill>
              <a:latin typeface="Bookman Old Style" pitchFamily="18" charset="0"/>
            </a:endParaRPr>
          </a:p>
          <a:p>
            <a:pPr algn="just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it-IT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 è un programma di inserimento dei dati di consumo rilevati mediante diario alimentare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it-IT" sz="1400" b="1" dirty="0">
                <a:solidFill>
                  <a:srgbClr val="000000"/>
                </a:solidFill>
                <a:latin typeface="Bookman Old Style" pitchFamily="18" charset="0"/>
              </a:rPr>
              <a:t> </a:t>
            </a:r>
            <a:r>
              <a:rPr lang="it-IT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è stato creato appositamente per un’indagine alimentare dell’INRAN (indagine INRAN-RM-2001)</a:t>
            </a:r>
            <a:endParaRPr lang="it-IT" sz="1400" b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119813" name="Rectangle 5"/>
          <p:cNvSpPr>
            <a:spLocks noChangeArrowheads="1"/>
          </p:cNvSpPr>
          <p:nvPr/>
        </p:nvSpPr>
        <p:spPr bwMode="auto">
          <a:xfrm>
            <a:off x="0" y="457508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000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800" b="1" u="sng" dirty="0">
                <a:solidFill>
                  <a:srgbClr val="FFC000"/>
                </a:solidFill>
                <a:latin typeface="Book Antiqua" pitchFamily="18" charset="0"/>
              </a:rPr>
              <a:t>SOFTWARE INRAN DIARIO-MPS 1.0</a:t>
            </a:r>
          </a:p>
        </p:txBody>
      </p:sp>
      <p:pic>
        <p:nvPicPr>
          <p:cNvPr id="18436" name="Picture 14"/>
          <p:cNvPicPr>
            <a:picLocks noChangeAspect="1" noChangeArrowheads="1"/>
          </p:cNvPicPr>
          <p:nvPr/>
        </p:nvPicPr>
        <p:blipFill>
          <a:blip r:embed="rId3" cstate="print"/>
          <a:srcRect l="17719" t="16537" r="18051" b="20474"/>
          <a:stretch>
            <a:fillRect/>
          </a:stretch>
        </p:blipFill>
        <p:spPr bwMode="auto">
          <a:xfrm>
            <a:off x="1835696" y="1340768"/>
            <a:ext cx="501015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5906" t="7875" r="68993" b="69485"/>
          <a:stretch>
            <a:fillRect/>
          </a:stretch>
        </p:blipFill>
        <p:spPr bwMode="auto">
          <a:xfrm>
            <a:off x="7092280" y="3284984"/>
            <a:ext cx="1490253" cy="1008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181600" y="0"/>
            <a:ext cx="3962400" cy="609600"/>
            <a:chOff x="1536" y="192"/>
            <a:chExt cx="2496" cy="384"/>
          </a:xfrm>
          <a:solidFill>
            <a:srgbClr val="FFFF00"/>
          </a:solidFill>
        </p:grpSpPr>
        <p:sp>
          <p:nvSpPr>
            <p:cNvPr id="3097" name="AutoShape 3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536" y="192"/>
              <a:ext cx="2496" cy="384"/>
            </a:xfrm>
            <a:prstGeom prst="actionButtonBlank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sz="2000">
                <a:solidFill>
                  <a:srgbClr val="000000"/>
                </a:solidFill>
                <a:latin typeface="Bookman Old Style" pitchFamily="18" charset="0"/>
              </a:endParaRPr>
            </a:p>
          </p:txBody>
        </p:sp>
        <p:sp>
          <p:nvSpPr>
            <p:cNvPr id="3098" name="Text Box 4"/>
            <p:cNvSpPr txBox="1">
              <a:spLocks noChangeArrowheads="1"/>
            </p:cNvSpPr>
            <p:nvPr/>
          </p:nvSpPr>
          <p:spPr bwMode="auto">
            <a:xfrm>
              <a:off x="1782" y="268"/>
              <a:ext cx="2003" cy="250"/>
            </a:xfrm>
            <a:prstGeom prst="rect">
              <a:avLst/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it-IT" sz="2000" b="1">
                  <a:solidFill>
                    <a:srgbClr val="000000"/>
                  </a:solidFill>
                  <a:latin typeface="Bookman Old Style" pitchFamily="18" charset="0"/>
                </a:rPr>
                <a:t>TERMINALI (operatori)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 rot="5400000">
            <a:off x="2470547" y="2477517"/>
            <a:ext cx="4678362" cy="1828800"/>
            <a:chOff x="1295" y="1824"/>
            <a:chExt cx="2947" cy="1152"/>
          </a:xfrm>
        </p:grpSpPr>
        <p:sp>
          <p:nvSpPr>
            <p:cNvPr id="3092" name="Line 6"/>
            <p:cNvSpPr>
              <a:spLocks noChangeShapeType="1"/>
            </p:cNvSpPr>
            <p:nvPr/>
          </p:nvSpPr>
          <p:spPr bwMode="auto">
            <a:xfrm>
              <a:off x="2736" y="1824"/>
              <a:ext cx="4" cy="1152"/>
            </a:xfrm>
            <a:prstGeom prst="line">
              <a:avLst/>
            </a:prstGeom>
            <a:noFill/>
            <a:ln w="63500">
              <a:solidFill>
                <a:srgbClr val="00206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1295" y="1824"/>
              <a:ext cx="2947" cy="240"/>
              <a:chOff x="1291" y="1776"/>
              <a:chExt cx="2947" cy="240"/>
            </a:xfrm>
          </p:grpSpPr>
          <p:sp>
            <p:nvSpPr>
              <p:cNvPr id="3094" name="Line 8"/>
              <p:cNvSpPr>
                <a:spLocks noChangeShapeType="1"/>
              </p:cNvSpPr>
              <p:nvPr/>
            </p:nvSpPr>
            <p:spPr bwMode="auto">
              <a:xfrm>
                <a:off x="1291" y="2016"/>
                <a:ext cx="2947" cy="0"/>
              </a:xfrm>
              <a:prstGeom prst="line">
                <a:avLst/>
              </a:prstGeom>
              <a:noFill/>
              <a:ln w="63500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95" name="Line 9"/>
              <p:cNvSpPr>
                <a:spLocks noChangeShapeType="1"/>
              </p:cNvSpPr>
              <p:nvPr/>
            </p:nvSpPr>
            <p:spPr bwMode="auto">
              <a:xfrm flipH="1" flipV="1">
                <a:off x="1296" y="1776"/>
                <a:ext cx="0" cy="240"/>
              </a:xfrm>
              <a:prstGeom prst="line">
                <a:avLst/>
              </a:prstGeom>
              <a:noFill/>
              <a:ln w="63500">
                <a:solidFill>
                  <a:srgbClr val="00206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96" name="Line 10"/>
              <p:cNvSpPr>
                <a:spLocks noChangeShapeType="1"/>
              </p:cNvSpPr>
              <p:nvPr/>
            </p:nvSpPr>
            <p:spPr bwMode="auto">
              <a:xfrm flipH="1" flipV="1">
                <a:off x="4211" y="1776"/>
                <a:ext cx="0" cy="240"/>
              </a:xfrm>
              <a:prstGeom prst="line">
                <a:avLst/>
              </a:prstGeom>
              <a:noFill/>
              <a:ln w="63500">
                <a:solidFill>
                  <a:srgbClr val="00206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it-IT"/>
              </a:p>
            </p:txBody>
          </p:sp>
        </p:grp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827584" y="692696"/>
            <a:ext cx="1981200" cy="609600"/>
            <a:chOff x="2112" y="2400"/>
            <a:chExt cx="1248" cy="384"/>
          </a:xfrm>
          <a:solidFill>
            <a:srgbClr val="FFFF00"/>
          </a:solidFill>
        </p:grpSpPr>
        <p:sp>
          <p:nvSpPr>
            <p:cNvPr id="3090" name="AutoShape 14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112" y="2400"/>
              <a:ext cx="1248" cy="384"/>
            </a:xfrm>
            <a:prstGeom prst="actionButtonBlank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sz="2000">
                <a:solidFill>
                  <a:srgbClr val="000000"/>
                </a:solidFill>
                <a:latin typeface="Bookman Old Style" pitchFamily="18" charset="0"/>
              </a:endParaRPr>
            </a:p>
          </p:txBody>
        </p:sp>
        <p:sp>
          <p:nvSpPr>
            <p:cNvPr id="3091" name="Text Box 15"/>
            <p:cNvSpPr txBox="1">
              <a:spLocks noChangeArrowheads="1"/>
            </p:cNvSpPr>
            <p:nvPr/>
          </p:nvSpPr>
          <p:spPr bwMode="auto">
            <a:xfrm>
              <a:off x="2208" y="2467"/>
              <a:ext cx="1057" cy="250"/>
            </a:xfrm>
            <a:prstGeom prst="rect">
              <a:avLst/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it-IT" sz="2000" b="1">
                  <a:solidFill>
                    <a:srgbClr val="000000"/>
                  </a:solidFill>
                  <a:latin typeface="Bookman Old Style" pitchFamily="18" charset="0"/>
                </a:rPr>
                <a:t>MASTER</a:t>
              </a:r>
              <a:endParaRPr lang="it-IT" sz="2000">
                <a:solidFill>
                  <a:srgbClr val="000000"/>
                </a:solidFill>
                <a:latin typeface="Bookman Old Style" pitchFamily="18" charset="0"/>
              </a:endParaRPr>
            </a:p>
          </p:txBody>
        </p:sp>
      </p:grpSp>
      <p:sp>
        <p:nvSpPr>
          <p:cNvPr id="3079" name="Rectangle 17"/>
          <p:cNvSpPr>
            <a:spLocks noChangeArrowheads="1"/>
          </p:cNvSpPr>
          <p:nvPr/>
        </p:nvSpPr>
        <p:spPr bwMode="auto">
          <a:xfrm>
            <a:off x="683568" y="4581128"/>
            <a:ext cx="38884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Il programma permette a più operatori </a:t>
            </a:r>
            <a:r>
              <a:rPr lang="it-IT" sz="1600" b="1" dirty="0" smtClean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 contemporaneamente </a:t>
            </a:r>
            <a:r>
              <a:rPr lang="it-IT" sz="1600" b="1" dirty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di effettuare l’inserimento dati su computer diversi.</a:t>
            </a:r>
          </a:p>
        </p:txBody>
      </p:sp>
      <p:pic>
        <p:nvPicPr>
          <p:cNvPr id="27" name="Picture 5" descr="AN142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060848"/>
            <a:ext cx="1656184" cy="1757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 cstate="print"/>
          <a:srcRect l="5906" t="7875" r="68993" b="69485"/>
          <a:stretch>
            <a:fillRect/>
          </a:stretch>
        </p:blipFill>
        <p:spPr bwMode="auto">
          <a:xfrm>
            <a:off x="5724128" y="692696"/>
            <a:ext cx="1809593" cy="122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/>
          <a:srcRect l="5906" t="7875" r="68993" b="69485"/>
          <a:stretch>
            <a:fillRect/>
          </a:stretch>
        </p:blipFill>
        <p:spPr bwMode="auto">
          <a:xfrm>
            <a:off x="5580112" y="4869160"/>
            <a:ext cx="1809593" cy="122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print"/>
          <a:srcRect l="5906" t="7875" r="68993" b="69485"/>
          <a:stretch>
            <a:fillRect/>
          </a:stretch>
        </p:blipFill>
        <p:spPr bwMode="auto">
          <a:xfrm>
            <a:off x="5580112" y="2708920"/>
            <a:ext cx="1809593" cy="122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764704"/>
            <a:ext cx="936104" cy="110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2924944"/>
            <a:ext cx="936104" cy="110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5013176"/>
            <a:ext cx="936104" cy="110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3362942"/>
            <a:ext cx="4320480" cy="31511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pic>
        <p:nvPicPr>
          <p:cNvPr id="6" name="Picture 10" descr="Email (116)">
            <a:hlinkClick r:id="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836712"/>
            <a:ext cx="720080" cy="720081"/>
          </a:xfrm>
          <a:prstGeom prst="rect">
            <a:avLst/>
          </a:prstGeom>
          <a:noFill/>
        </p:spPr>
      </p:pic>
      <p:pic>
        <p:nvPicPr>
          <p:cNvPr id="7" name="Picture 16" descr="Frecce (112)">
            <a:hlinkClick r:id="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844824"/>
            <a:ext cx="1368152" cy="36004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 l="5906" t="7875" r="68993" b="69485"/>
          <a:stretch>
            <a:fillRect/>
          </a:stretch>
        </p:blipFill>
        <p:spPr bwMode="auto">
          <a:xfrm>
            <a:off x="467544" y="2293816"/>
            <a:ext cx="720080" cy="48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llaDiTesto 9"/>
          <p:cNvSpPr txBox="1"/>
          <p:nvPr/>
        </p:nvSpPr>
        <p:spPr>
          <a:xfrm>
            <a:off x="5364088" y="3284984"/>
            <a:ext cx="3456384" cy="224676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66FF99"/>
                </a:solidFill>
                <a:latin typeface="Bookman Old Style" pitchFamily="18" charset="0"/>
              </a:rPr>
              <a:t>sistema centrale di controllo detto “</a:t>
            </a:r>
            <a:r>
              <a:rPr lang="it-IT" sz="1400" b="1" dirty="0" smtClean="0">
                <a:solidFill>
                  <a:srgbClr val="FFFF00"/>
                </a:solidFill>
                <a:latin typeface="Bookman Old Style" pitchFamily="18" charset="0"/>
              </a:rPr>
              <a:t>MASTER</a:t>
            </a:r>
            <a:r>
              <a:rPr lang="it-IT" sz="1400" b="1" dirty="0" smtClean="0">
                <a:solidFill>
                  <a:srgbClr val="66FF99"/>
                </a:solidFill>
                <a:latin typeface="Bookman Old Style" pitchFamily="18" charset="0"/>
              </a:rPr>
              <a:t>”, gestito da un unico operatore attraverso il quale si effettua il controllo dei dati inseriti, si controllano ed unificano i codici temporanei (per ogni alimento un unico codice), mediante un continuo interscambio di dati tra i terminali ed il MASTER.</a:t>
            </a:r>
            <a:endParaRPr lang="it-IT" sz="1400" dirty="0"/>
          </a:p>
        </p:txBody>
      </p:sp>
      <p:sp>
        <p:nvSpPr>
          <p:cNvPr id="12" name="Rettangolo 11"/>
          <p:cNvSpPr/>
          <p:nvPr/>
        </p:nvSpPr>
        <p:spPr>
          <a:xfrm>
            <a:off x="6718029" y="447055"/>
            <a:ext cx="1526379" cy="461665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400" b="1" cap="none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unimol</a:t>
            </a:r>
            <a:endParaRPr lang="it-IT" sz="2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/>
          <a:srcRect l="5906" t="7875" r="68993" b="69485"/>
          <a:stretch>
            <a:fillRect/>
          </a:stretch>
        </p:blipFill>
        <p:spPr bwMode="auto">
          <a:xfrm>
            <a:off x="467544" y="1628800"/>
            <a:ext cx="74512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/>
          <a:srcRect l="5906" t="7875" r="68993" b="69485"/>
          <a:stretch>
            <a:fillRect/>
          </a:stretch>
        </p:blipFill>
        <p:spPr bwMode="auto">
          <a:xfrm>
            <a:off x="395536" y="980729"/>
            <a:ext cx="74512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 cstate="print"/>
          <a:srcRect l="5906" t="7875" r="68993" b="69485"/>
          <a:stretch>
            <a:fillRect/>
          </a:stretch>
        </p:blipFill>
        <p:spPr bwMode="auto">
          <a:xfrm>
            <a:off x="476937" y="476673"/>
            <a:ext cx="638679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8" cstate="print"/>
          <a:srcRect l="5906" t="7875" r="68993" b="69485"/>
          <a:stretch>
            <a:fillRect/>
          </a:stretch>
        </p:blipFill>
        <p:spPr bwMode="auto">
          <a:xfrm>
            <a:off x="467544" y="2780928"/>
            <a:ext cx="792088" cy="535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" descr="AN1420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44208" y="1052736"/>
            <a:ext cx="1656184" cy="1757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323528" y="1196752"/>
            <a:ext cx="302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32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2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QUANDO?</a:t>
            </a:r>
            <a:br>
              <a:rPr lang="it-IT" sz="32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sz="3200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Gruppo 12"/>
          <p:cNvGrpSpPr/>
          <p:nvPr/>
        </p:nvGrpSpPr>
        <p:grpSpPr>
          <a:xfrm>
            <a:off x="395536" y="476672"/>
            <a:ext cx="3096344" cy="5400600"/>
            <a:chOff x="395536" y="476672"/>
            <a:chExt cx="3096344" cy="5400600"/>
          </a:xfrm>
        </p:grpSpPr>
        <p:sp>
          <p:nvSpPr>
            <p:cNvPr id="5" name="CasellaDiTesto 4"/>
            <p:cNvSpPr txBox="1"/>
            <p:nvPr/>
          </p:nvSpPr>
          <p:spPr>
            <a:xfrm>
              <a:off x="467544" y="476672"/>
              <a:ext cx="302433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200" b="1" dirty="0" smtClean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COME?</a:t>
              </a:r>
              <a:br>
                <a:rPr lang="it-IT" sz="3200" b="1" dirty="0" smtClean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endParaRPr lang="it-IT" sz="32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467544" y="3429000"/>
              <a:ext cx="302433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200" b="1" dirty="0" smtClean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/>
              </a:r>
              <a:br>
                <a:rPr lang="it-IT" sz="3200" b="1" dirty="0" smtClean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it-IT" sz="3200" b="1" dirty="0" smtClean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DOVE?</a:t>
              </a:r>
              <a:br>
                <a:rPr lang="it-IT" sz="3200" b="1" dirty="0" smtClean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endParaRPr lang="it-IT" sz="32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395536" y="2132856"/>
              <a:ext cx="302433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200" b="1" dirty="0" smtClean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/>
              </a:r>
              <a:br>
                <a:rPr lang="it-IT" sz="3200" b="1" dirty="0" smtClean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it-IT" sz="3200" b="1" dirty="0" smtClean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CHI?</a:t>
              </a:r>
              <a:br>
                <a:rPr lang="it-IT" sz="3200" b="1" dirty="0" smtClean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endParaRPr lang="it-IT" sz="32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395536" y="4800054"/>
              <a:ext cx="302433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200" b="1" dirty="0" smtClean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/>
              </a:r>
              <a:br>
                <a:rPr lang="it-IT" sz="3200" b="1" dirty="0" smtClean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it-IT" sz="3200" b="1" dirty="0" err="1" smtClean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PERCHè</a:t>
              </a:r>
              <a:r>
                <a:rPr lang="it-IT" sz="3200" b="1" dirty="0" smtClean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  <a:endParaRPr lang="it-IT" sz="32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0" name="Picture 4" descr="http://img.dailymail.co.uk/i/pix/2008/01_05/035quiz_468x4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772816"/>
            <a:ext cx="4457700" cy="4171951"/>
          </a:xfrm>
          <a:prstGeom prst="rect">
            <a:avLst/>
          </a:prstGeom>
          <a:noFill/>
          <a:ln>
            <a:solidFill>
              <a:srgbClr val="FF9933"/>
            </a:solidFill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arrotondato 22"/>
          <p:cNvSpPr/>
          <p:nvPr/>
        </p:nvSpPr>
        <p:spPr>
          <a:xfrm>
            <a:off x="683568" y="3501008"/>
            <a:ext cx="3816424" cy="2736304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arrotondato 21"/>
          <p:cNvSpPr/>
          <p:nvPr/>
        </p:nvSpPr>
        <p:spPr>
          <a:xfrm>
            <a:off x="4860032" y="476672"/>
            <a:ext cx="3816424" cy="2736304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arrotondato 23"/>
          <p:cNvSpPr/>
          <p:nvPr/>
        </p:nvSpPr>
        <p:spPr>
          <a:xfrm>
            <a:off x="4932040" y="3501008"/>
            <a:ext cx="3816424" cy="27363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arrotondato 20"/>
          <p:cNvSpPr/>
          <p:nvPr/>
        </p:nvSpPr>
        <p:spPr>
          <a:xfrm>
            <a:off x="611560" y="476672"/>
            <a:ext cx="3816424" cy="273630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0" name="Gruppo 19"/>
          <p:cNvGrpSpPr/>
          <p:nvPr/>
        </p:nvGrpSpPr>
        <p:grpSpPr>
          <a:xfrm>
            <a:off x="1043608" y="908720"/>
            <a:ext cx="2880320" cy="1944216"/>
            <a:chOff x="467544" y="548680"/>
            <a:chExt cx="2325022" cy="1440160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t="20672" r="57180" b="45786"/>
            <a:stretch>
              <a:fillRect/>
            </a:stretch>
          </p:blipFill>
          <p:spPr bwMode="auto">
            <a:xfrm>
              <a:off x="611560" y="548680"/>
              <a:ext cx="2064238" cy="997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 descr="http://digilander.libero.it/piemme08/images/coretto2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1052736"/>
              <a:ext cx="2325022" cy="936104"/>
            </a:xfrm>
            <a:prstGeom prst="rect">
              <a:avLst/>
            </a:prstGeom>
            <a:noFill/>
          </p:spPr>
        </p:pic>
      </p:grpSp>
      <p:grpSp>
        <p:nvGrpSpPr>
          <p:cNvPr id="19" name="Gruppo 18"/>
          <p:cNvGrpSpPr/>
          <p:nvPr/>
        </p:nvGrpSpPr>
        <p:grpSpPr>
          <a:xfrm>
            <a:off x="5292081" y="620688"/>
            <a:ext cx="2376264" cy="1944216"/>
            <a:chOff x="5357504" y="332657"/>
            <a:chExt cx="2859495" cy="2163688"/>
          </a:xfrm>
        </p:grpSpPr>
        <p:pic>
          <p:nvPicPr>
            <p:cNvPr id="8" name="Picture 2" descr="http://digilander.libero.it/piemme08/images/sole-07.gif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57504" y="332657"/>
              <a:ext cx="1000235" cy="1008112"/>
            </a:xfrm>
            <a:prstGeom prst="rect">
              <a:avLst/>
            </a:prstGeom>
            <a:noFill/>
          </p:spPr>
        </p:pic>
        <p:pic>
          <p:nvPicPr>
            <p:cNvPr id="9" name="Picture 4" descr="http://digilander.libero.it/piemme08/images/children17.gif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88224" y="1124744"/>
              <a:ext cx="1628775" cy="1371601"/>
            </a:xfrm>
            <a:prstGeom prst="rect">
              <a:avLst/>
            </a:prstGeom>
            <a:noFill/>
          </p:spPr>
        </p:pic>
      </p:grpSp>
      <p:grpSp>
        <p:nvGrpSpPr>
          <p:cNvPr id="10" name="Gruppo 9"/>
          <p:cNvGrpSpPr/>
          <p:nvPr/>
        </p:nvGrpSpPr>
        <p:grpSpPr>
          <a:xfrm>
            <a:off x="1331640" y="3933056"/>
            <a:ext cx="2535535" cy="1656184"/>
            <a:chOff x="899592" y="1844824"/>
            <a:chExt cx="1959471" cy="1514475"/>
          </a:xfrm>
        </p:grpSpPr>
        <p:pic>
          <p:nvPicPr>
            <p:cNvPr id="11" name="Picture 2" descr="http://digilander.libero.it/piemme08/images/men115.gif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99592" y="1844824"/>
              <a:ext cx="914400" cy="1514475"/>
            </a:xfrm>
            <a:prstGeom prst="rect">
              <a:avLst/>
            </a:prstGeom>
            <a:noFill/>
          </p:spPr>
        </p:pic>
        <p:pic>
          <p:nvPicPr>
            <p:cNvPr id="12" name="Picture 4" descr="http://digilander.libero.it/piemme08/images/gif3_don020.gif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763688" y="1988840"/>
              <a:ext cx="1095375" cy="1295401"/>
            </a:xfrm>
            <a:prstGeom prst="rect">
              <a:avLst/>
            </a:prstGeom>
            <a:noFill/>
          </p:spPr>
        </p:pic>
      </p:grpSp>
      <p:grpSp>
        <p:nvGrpSpPr>
          <p:cNvPr id="15" name="Gruppo 14"/>
          <p:cNvGrpSpPr/>
          <p:nvPr/>
        </p:nvGrpSpPr>
        <p:grpSpPr>
          <a:xfrm>
            <a:off x="5292080" y="3645024"/>
            <a:ext cx="3012926" cy="2425056"/>
            <a:chOff x="-252536" y="1196752"/>
            <a:chExt cx="2868910" cy="2713088"/>
          </a:xfrm>
        </p:grpSpPr>
        <p:pic>
          <p:nvPicPr>
            <p:cNvPr id="16" name="Picture 2" descr="http://digilander.libero.it/piemme08/images/baum_u_70.gi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95536" y="1196752"/>
              <a:ext cx="1905000" cy="1905000"/>
            </a:xfrm>
            <a:prstGeom prst="rect">
              <a:avLst/>
            </a:prstGeom>
            <a:noFill/>
          </p:spPr>
        </p:pic>
        <p:pic>
          <p:nvPicPr>
            <p:cNvPr id="17" name="Picture 6" descr="http://digilander.libero.it/piemme08/images/pop082.gif"/>
            <p:cNvPicPr>
              <a:picLocks noChangeAspect="1" noChangeArrowheads="1" noCrop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-252536" y="2204864"/>
              <a:ext cx="2228850" cy="1704976"/>
            </a:xfrm>
            <a:prstGeom prst="rect">
              <a:avLst/>
            </a:prstGeom>
            <a:noFill/>
          </p:spPr>
        </p:pic>
        <p:pic>
          <p:nvPicPr>
            <p:cNvPr id="18" name="Picture 10" descr="http://digilander.libero.it/piemme08/images/kind_194.gif"/>
            <p:cNvPicPr>
              <a:picLocks noChangeAspect="1" noChangeArrowheads="1" noCrop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187624" y="2348880"/>
              <a:ext cx="1428750" cy="1428750"/>
            </a:xfrm>
            <a:prstGeom prst="rect">
              <a:avLst/>
            </a:prstGeom>
            <a:noFill/>
          </p:spPr>
        </p:pic>
      </p:grpSp>
      <p:sp>
        <p:nvSpPr>
          <p:cNvPr id="25" name="CasellaDiTesto 24"/>
          <p:cNvSpPr txBox="1"/>
          <p:nvPr/>
        </p:nvSpPr>
        <p:spPr>
          <a:xfrm>
            <a:off x="4283968" y="-27384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QUATTRO  RILEVAMENTI</a:t>
            </a:r>
            <a:endParaRPr lang="it-IT" sz="2400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0" y="0"/>
            <a:ext cx="1473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QUANDO?</a:t>
            </a:r>
            <a:endParaRPr lang="it-IT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979712" y="1052736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rilevazioni!</a:t>
            </a:r>
          </a:p>
        </p:txBody>
      </p:sp>
      <p:pic>
        <p:nvPicPr>
          <p:cNvPr id="3" name="Picture 2" descr="http://t0.gstatic.com/images?q=tbn:ANd9GcRzj81BrFCIVZ9bwN8YTGcAk6U9r_KlEMjN74kqb2-xxvCFBs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492896"/>
            <a:ext cx="2664296" cy="2724304"/>
          </a:xfrm>
          <a:prstGeom prst="rect">
            <a:avLst/>
          </a:prstGeom>
          <a:noFill/>
        </p:spPr>
      </p:pic>
      <p:pic>
        <p:nvPicPr>
          <p:cNvPr id="5" name="Picture 6" descr="Buona Pasqu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348880"/>
            <a:ext cx="3200400" cy="2743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828800"/>
          </a:xfrm>
        </p:spPr>
        <p:txBody>
          <a:bodyPr>
            <a:noAutofit/>
          </a:bodyPr>
          <a:lstStyle/>
          <a:p>
            <a:pPr algn="ctr"/>
            <a:r>
              <a:rPr lang="it-IT" sz="3200" dirty="0" smtClean="0"/>
              <a:t>Ogni componente della famiglia compilerà  un diario al giorno per 3 giorni consecutivi</a:t>
            </a:r>
            <a:endParaRPr lang="it-IT" sz="32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717032"/>
            <a:ext cx="577410" cy="82984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041" y="4256297"/>
            <a:ext cx="577410" cy="82984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9370" y="4687709"/>
            <a:ext cx="577410" cy="82984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6525" y="3717032"/>
            <a:ext cx="577410" cy="82984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7438" y="4256297"/>
            <a:ext cx="577410" cy="82984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8351" y="4903415"/>
            <a:ext cx="577410" cy="82984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grpSp>
        <p:nvGrpSpPr>
          <p:cNvPr id="14" name="Gruppo 13"/>
          <p:cNvGrpSpPr/>
          <p:nvPr/>
        </p:nvGrpSpPr>
        <p:grpSpPr>
          <a:xfrm>
            <a:off x="5526947" y="3717032"/>
            <a:ext cx="1421317" cy="1854444"/>
            <a:chOff x="3798755" y="3717032"/>
            <a:chExt cx="1421317" cy="1854444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98755" y="3717032"/>
              <a:ext cx="577410" cy="829841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09668" y="4310223"/>
              <a:ext cx="577410" cy="829841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42662" y="4741635"/>
              <a:ext cx="577410" cy="829841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</p:grpSp>
      <p:grpSp>
        <p:nvGrpSpPr>
          <p:cNvPr id="15" name="Gruppo 14"/>
          <p:cNvGrpSpPr/>
          <p:nvPr/>
        </p:nvGrpSpPr>
        <p:grpSpPr>
          <a:xfrm>
            <a:off x="7327147" y="3789040"/>
            <a:ext cx="1421317" cy="1854444"/>
            <a:chOff x="3798755" y="3717032"/>
            <a:chExt cx="1421317" cy="1854444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98755" y="3717032"/>
              <a:ext cx="577410" cy="829841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09668" y="4310223"/>
              <a:ext cx="577410" cy="829841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42662" y="4741635"/>
              <a:ext cx="577410" cy="829841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</p:grpSp>
      <p:pic>
        <p:nvPicPr>
          <p:cNvPr id="19" name="Picture 8" descr="http://www.collegiata.it/wp-content/uploads/2009/11/famigli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365104"/>
            <a:ext cx="1670586" cy="14401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Gif 108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636912"/>
            <a:ext cx="2135113" cy="2619678"/>
          </a:xfrm>
          <a:prstGeom prst="rect">
            <a:avLst/>
          </a:prstGeom>
          <a:noFill/>
        </p:spPr>
      </p:pic>
      <p:pic>
        <p:nvPicPr>
          <p:cNvPr id="51206" name="Picture 6" descr="Immagine 133 Uomini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852936"/>
            <a:ext cx="1440160" cy="2249017"/>
          </a:xfrm>
          <a:prstGeom prst="rect">
            <a:avLst/>
          </a:prstGeom>
          <a:noFill/>
        </p:spPr>
      </p:pic>
      <p:sp>
        <p:nvSpPr>
          <p:cNvPr id="9" name="Fumetto 4 8"/>
          <p:cNvSpPr/>
          <p:nvPr/>
        </p:nvSpPr>
        <p:spPr>
          <a:xfrm>
            <a:off x="1115616" y="0"/>
            <a:ext cx="7272808" cy="1980800"/>
          </a:xfrm>
          <a:prstGeom prst="cloudCallout">
            <a:avLst>
              <a:gd name="adj1" fmla="val 4694"/>
              <a:gd name="adj2" fmla="val 7299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I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consumatori di alimenti “biologici” hanno un regime dietetico più equilibrato rispetto ai consumatori di alimenti “convenzionali”?</a:t>
            </a:r>
            <a:endParaRPr lang="it-IT" b="1" dirty="0">
              <a:solidFill>
                <a:schemeClr val="accent1">
                  <a:lumMod val="7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6" name="Picture 6" descr="Immagine 133 Uomini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2708920"/>
            <a:ext cx="1440160" cy="2249017"/>
          </a:xfrm>
          <a:prstGeom prst="rect">
            <a:avLst/>
          </a:prstGeom>
          <a:noFill/>
        </p:spPr>
      </p:pic>
      <p:sp>
        <p:nvSpPr>
          <p:cNvPr id="8" name="Fumetto 2 7"/>
          <p:cNvSpPr/>
          <p:nvPr/>
        </p:nvSpPr>
        <p:spPr>
          <a:xfrm>
            <a:off x="539552" y="5661248"/>
            <a:ext cx="2520280" cy="828672"/>
          </a:xfrm>
          <a:prstGeom prst="wedgeRoundRectCallout">
            <a:avLst>
              <a:gd name="adj1" fmla="val -7628"/>
              <a:gd name="adj2" fmla="val -114867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>IO MANGIO BIOLOGICO</a:t>
            </a:r>
            <a:endParaRPr lang="it-IT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Fumetto 2 9"/>
          <p:cNvSpPr/>
          <p:nvPr/>
        </p:nvSpPr>
        <p:spPr>
          <a:xfrm>
            <a:off x="6372200" y="5589240"/>
            <a:ext cx="2520280" cy="828672"/>
          </a:xfrm>
          <a:prstGeom prst="wedgeRoundRectCallout">
            <a:avLst>
              <a:gd name="adj1" fmla="val -7628"/>
              <a:gd name="adj2" fmla="val -1148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IO MANGIO  CONVENZIONALE</a:t>
            </a:r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395536" y="3645024"/>
            <a:ext cx="302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32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2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DOVE?</a:t>
            </a:r>
            <a:br>
              <a:rPr lang="it-IT" sz="32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sz="3200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323528" y="476672"/>
            <a:ext cx="3168352" cy="5400600"/>
            <a:chOff x="323528" y="476672"/>
            <a:chExt cx="3168352" cy="5400600"/>
          </a:xfrm>
        </p:grpSpPr>
        <p:sp>
          <p:nvSpPr>
            <p:cNvPr id="8" name="CasellaDiTesto 7"/>
            <p:cNvSpPr txBox="1"/>
            <p:nvPr/>
          </p:nvSpPr>
          <p:spPr>
            <a:xfrm>
              <a:off x="467544" y="2276872"/>
              <a:ext cx="302433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200" b="1" dirty="0" smtClean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/>
              </a:r>
              <a:br>
                <a:rPr lang="it-IT" sz="3200" b="1" dirty="0" smtClean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it-IT" sz="3200" b="1" dirty="0" smtClean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CHI?</a:t>
              </a:r>
              <a:br>
                <a:rPr lang="it-IT" sz="3200" b="1" dirty="0" smtClean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endParaRPr lang="it-IT" sz="32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323528" y="1196752"/>
              <a:ext cx="302433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200" b="1" dirty="0" smtClean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/>
              </a:r>
              <a:br>
                <a:rPr lang="it-IT" sz="3200" b="1" dirty="0" smtClean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it-IT" sz="3200" b="1" dirty="0" smtClean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QUANDO?</a:t>
              </a:r>
              <a:br>
                <a:rPr lang="it-IT" sz="3200" b="1" dirty="0" smtClean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endParaRPr lang="it-IT" sz="32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CasellaDiTesto 4"/>
            <p:cNvSpPr txBox="1"/>
            <p:nvPr/>
          </p:nvSpPr>
          <p:spPr>
            <a:xfrm>
              <a:off x="467544" y="476672"/>
              <a:ext cx="302433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200" b="1" dirty="0" smtClean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COME?</a:t>
              </a:r>
              <a:br>
                <a:rPr lang="it-IT" sz="3200" b="1" dirty="0" smtClean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endParaRPr lang="it-IT" sz="32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395536" y="4800054"/>
              <a:ext cx="302433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200" b="1" dirty="0" smtClean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/>
              </a:r>
              <a:br>
                <a:rPr lang="it-IT" sz="3200" b="1" dirty="0" smtClean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it-IT" sz="3200" b="1" dirty="0" err="1" smtClean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PERCHè</a:t>
              </a:r>
              <a:r>
                <a:rPr lang="it-IT" sz="3200" b="1" dirty="0" smtClean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  <a:endParaRPr lang="it-IT" sz="32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0" name="Picture 4" descr="http://img.dailymail.co.uk/i/pix/2008/01_05/035quiz_468x4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772816"/>
            <a:ext cx="4457700" cy="4171951"/>
          </a:xfrm>
          <a:prstGeom prst="rect">
            <a:avLst/>
          </a:prstGeom>
          <a:noFill/>
          <a:ln>
            <a:solidFill>
              <a:srgbClr val="FF9933"/>
            </a:solidFill>
          </a:ln>
        </p:spPr>
      </p:pic>
      <p:pic>
        <p:nvPicPr>
          <p:cNvPr id="12" name="Picture 21" descr="itali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764704"/>
            <a:ext cx="2285257" cy="2755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3.gstatic.com/images?q=tbn:ANd9GcQeILLxf16qng37oM8zTqXE4t7fcFPUVRqjStPnrmoxX6_KMLsQ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4574623" cy="31683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http://t3.gstatic.com/images?q=tbn:ANd9GcQlgFMZMItR5XXZc5ZVlPEA-wRQ0MqTQHNai5292AqnZO562VIbg0OXd9-qW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356992"/>
            <a:ext cx="4690155" cy="31683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asellaDiTesto 7"/>
          <p:cNvSpPr txBox="1"/>
          <p:nvPr/>
        </p:nvSpPr>
        <p:spPr>
          <a:xfrm>
            <a:off x="5508104" y="1008018"/>
            <a:ext cx="3168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Roma</a:t>
            </a:r>
          </a:p>
          <a:p>
            <a:pPr algn="ctr"/>
            <a:endParaRPr lang="it-IT" sz="2000" b="1" dirty="0" smtClean="0"/>
          </a:p>
          <a:p>
            <a:pPr algn="ctr"/>
            <a:endParaRPr lang="it-IT" sz="2000" b="1" dirty="0" smtClean="0"/>
          </a:p>
          <a:p>
            <a:pPr algn="ctr"/>
            <a:endParaRPr lang="it-IT" sz="2000" b="1" dirty="0" smtClean="0"/>
          </a:p>
        </p:txBody>
      </p:sp>
      <p:sp>
        <p:nvSpPr>
          <p:cNvPr id="9" name="Rettangolo 8"/>
          <p:cNvSpPr/>
          <p:nvPr/>
        </p:nvSpPr>
        <p:spPr>
          <a:xfrm>
            <a:off x="4572000" y="20608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it-IT" b="1" dirty="0" smtClean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  <a:p>
            <a:pPr algn="ctr"/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FABRIZIO RAPANOTTI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11560" y="551723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FAMIGLIE </a:t>
            </a: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0" y="1124744"/>
            <a:ext cx="3888432" cy="1143000"/>
          </a:xfrm>
        </p:spPr>
        <p:txBody>
          <a:bodyPr>
            <a:noAutofit/>
          </a:bodyPr>
          <a:lstStyle/>
          <a:p>
            <a:pPr algn="ctr"/>
            <a:r>
              <a:rPr lang="it-IT" sz="1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ILARIA BORRI</a:t>
            </a:r>
            <a:endParaRPr lang="it-IT" sz="18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58370" name="Picture 2" descr="http://4.bp.blogspot.com/_gnvDDYEl82c/SfA0E3ga73I/AAAAAAAAA5w/hU5YeFbJ4xY/s400/torin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9440"/>
            <a:ext cx="4788024" cy="37466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8372" name="Picture 4" descr="http://www.listen2myradio.com/gallery/58/732464538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171824"/>
            <a:ext cx="6096000" cy="3686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ttangolo 4"/>
          <p:cNvSpPr/>
          <p:nvPr/>
        </p:nvSpPr>
        <p:spPr>
          <a:xfrm>
            <a:off x="4716016" y="692696"/>
            <a:ext cx="2736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Torino</a:t>
            </a:r>
            <a:r>
              <a:rPr lang="it-IT" sz="28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t-IT" sz="2800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11560" y="551723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FAMIGLIE </a:t>
            </a: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29608" y="274638"/>
            <a:ext cx="5266928" cy="1143000"/>
          </a:xfrm>
        </p:spPr>
        <p:txBody>
          <a:bodyPr/>
          <a:lstStyle/>
          <a:p>
            <a:r>
              <a:rPr lang="it-IT" dirty="0" smtClean="0"/>
              <a:t>PERUGIA</a:t>
            </a:r>
            <a:endParaRPr lang="it-IT" dirty="0"/>
          </a:p>
        </p:txBody>
      </p:sp>
      <p:pic>
        <p:nvPicPr>
          <p:cNvPr id="57346" name="Picture 2" descr="http://www.ilmolinoantico.com/img/localita/centri/perug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43375" cy="30575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7348" name="Picture 4" descr="http://www.tuttoggi.info/media/images/generiche/perugia%20centr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060848"/>
            <a:ext cx="6400800" cy="33528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asellaDiTesto 5"/>
          <p:cNvSpPr txBox="1"/>
          <p:nvPr/>
        </p:nvSpPr>
        <p:spPr>
          <a:xfrm>
            <a:off x="467544" y="4953942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BARBARA MARCANTONI</a:t>
            </a:r>
          </a:p>
          <a:p>
            <a:endParaRPr lang="it-IT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CHIARA TAGLIONE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444208" y="601199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FAMIGLIE </a:t>
            </a: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upload.wikimedia.org/wikipedia/commons/b/b1/Bari_Cattedrale_San_Sabi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5040560" cy="33528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324" name="Picture 4" descr="http://rete.comuni-italiani.it/blog/wp-content/uploads/2008/07/bari-citta-vecchia-cattedrale-di-san-sabi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140968"/>
            <a:ext cx="4997152" cy="33239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asellaDiTesto 3"/>
          <p:cNvSpPr txBox="1"/>
          <p:nvPr/>
        </p:nvSpPr>
        <p:spPr>
          <a:xfrm>
            <a:off x="467544" y="5085184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VINCENZO ROSSIELLO</a:t>
            </a:r>
          </a:p>
          <a:p>
            <a:endParaRPr lang="it-IT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652120" y="1494910"/>
            <a:ext cx="30937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36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BARI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267744" y="609329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FAMIGLIE </a:t>
            </a: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:image/jpg;base64,/9j/4AAQSkZJRgABAQAAAQABAAD/2wBDAAkGBwgHBgkIBwgKCgkLDRYPDQwMDRsUFRAWIB0iIiAdHx8kKDQsJCYxJx8fLT0tMTU3Ojo6Iys/RD84QzQ5Ojf/2wBDAQoKCg0MDRoPDxo3JR8lNzc3Nzc3Nzc3Nzc3Nzc3Nzc3Nzc3Nzc3Nzc3Nzc3Nzc3Nzc3Nzc3Nzc3Nzc3Nzc3Nzf/wAARCACpANwDASIAAhEBAxEB/8QAGwAAAQUBAQAAAAAAAAAAAAAABAABAgMFBgf/xABDEAACAQMDAQUECAIIBgIDAAABAgMABBEFEiExBhNBUWEicYHBFCMyM3KRobFCUgcVNDV00eHwJCU2YnOyFsJEkrP/xAAaAQADAQEBAQAAAAAAAAAAAAAAAQIDBAUG/8QAJBEAAgICAgMAAgMBAAAAAAAAAAECESExAxIEE0EiUSMyYXH/2gAMAwEAAhEDEQA/AOhkHtt+I/vVfjVsg9s/iqBHNfSI+faKzTrUqVVYkIGnzSxSxRYxZp6WKWKBiHFTQ81GkMUmNBSsp681F2HhVPPnSyajqX2Js2ajnmmBps800hNk81EmlSpgKmFI9adaBDU+aYYp8ZoAWacNSwKY8Uhk91PubzFVZp80qCyZORTjpUAeacmlQ7HxzR9iv1R/F8hWeGrQsD9U34vkKmei4vJny/ab31UetXS/aP4jVZFaIyaIgU5FOBil1NMKGxThakBxSPFAUR6Gn8aRFOBRY0hsUiOal0p6LFRA9KQ4qeKY0gIUsc1IUsUDoXhUT5VKmIoChgKkBxmkKcZ5FFlJEQKkBUgKXSixUQYUsVI0qBFYHNPipYpjRYDU9NipCkMjjmtCy+6b8XyFBUdZD6puP4vkKieio7AZT7TfiNV9anKPab8Rqs1aIFTjp601OKY0SGcc0+KQNSoHRGnFPimFADGkKc0w4pBQ5psUs0+aAoQFLxpxT0rHREjNNipmmxQAx4pCkacCgBwaalinxxQA2Kj41PFNinYqG8aWKkBTEUgojSFSxzT7aLHQ1G2X3Tfi+QoTFG2YxEfxfIVEng0jEz5PtN7z+9VmpzfeN7zVXjWiMmPTim9acUNjRJakOtQLBVLMQABkmkssZbaHUnyBqW62NJstjid87EZsddoJxSdJEaNTGw7xwnIx169aF7G9p7Sws9QlvZsySTFlB5JQDg+VF9qu0GmMbVrsvPbSqSvdNyOcc4/KuGXlO6o7IeKsNsLfTnETHcxdAMqqHjmgGUhipBBXrmqLn+lCGKOIWljIyocSCXA/hOB18/GsGTtrFdX8kktqY1k5wGyd3GcenWjh8rNTFzcC3E6TFOBQVjqUF25QHnkqPQUcPDw99dykno5XFpjg1KmFPRYqFTUiaYmnkB6VNSFAkSpU2ac0AKlTZp6VgIHmmJp8UxFFjoWafNR20+OKQ0ODzR1n92fxfIUD4ijrMHu2x/N8hUy0XHZmTfbP4jVRqyc/WMB/MaqJ5HBrRaMayTB8KRznpWXqOtQadLHHLyWBZgp5UVg6l2llmWSKANAjn2WJ9oDy99Yz8iEGaw4ZSNftNqAgs+4jILT8ZH8o6/5VzWn3LRB5RK4IUjOeTmgVkxkNM2AMe14e6oOzQ4VScNgc+PrXncvM5OzshxdVRGK5YThd+ATjaefT5mtW+tZEjjhhPfSDGFVvu89c+A/M1o6XZNPaPNGI5D0I8ff+9VyXMNpfmyuIwzhcew+QrHpnA56Hiud3RtHGDPmElzOsTW8COyKg3YUHHGc59aIh0mUscorbWG7u2zj8x09enrQbt/zlZLdxITsKMo+zkcAjzBPPrVt4LvRrx4xdwyTNGF3xtnjAGORTTChrt5tP1FtkjxnGVYDBHhjFGWXaa+hkBlk7+MnJEgHT0PWsrtBLC2ryrbStJEiqiluMYA/QUNC+XjHGWAIyc4/yq48kovDIlC2djp3awSO/0+JUQKCrR5Y59RW3bavp91KY4bqNm8un71540b/R5ZIkLqGAL44GM5+dR062l1CdbaMoZG4QN+3pW0PKnHeTKXjpnqROAeRn5VDThPfYlgeNreWLvICq+03IHOT6nw8Kr0TRYRGbO+vpzaxoSZFyh58MjwrV0BYrGeG10mIyxQrtRZRghR/3Yzjnxp8vlOX9TXi8WrsBk2Ru6hwVRipOR4HBqKurKGUhlPQg8Gg+0X9G88qz3WlXckl4ZDJJBLhFfcckIfTPjWd2VVLaxmt2l+uhkPexk/Y8MenQ1vweT2fVo5eXh65RvZpc1RZ3KXiF4CJBkgbDnJFXI3eRRyoGMcqh0JHJB6Gur2RujL1urHpwaVN41RKJ5pGoZpGkOx80+aiKRoGSzRtmT3Zx/N8hWfmjrI/VN+L5CplocdmbOfrGPA9o+PrXI692hdLoW9nndExLENkHjAqu71q9mu5mhfJLMNo8OTWS9qkqmRsrITku3QmuDm8q49YnRx8CTuRS1w08uXXfIBgkjnNC5Zy0eweyfa4yRRRsWXaFeRiT1YAKfWq7sd3wQFB6uP4ua4rZ04KS8iJgj2gMAVYksO1jcoXO3AKtjac9f3pkZ5mRgg9n+I9Kru41B3L08h50N4Eb3ZvUUivFjldRbPgbWUnbnjgirZodHF5cXF28rsZWZFclMrxxx49a5q1trm5n7q0gklfkhVXJ48v9+dad1pGpQ2pknAVmZQ0ZYiTkcHGPfmmpYLoDkuI1neWzhWFA5KhSxHXjqau065gS6MmoQ/SIBncp5PvHPXmpLpdye4aJo95GWV/Zwc9PXpR1r2fu95Z5FBB3fVnnjjikkxAt7JptxPK9jZyQxBfYUyZJOOp+IonR9A1G6ulWa1ktoZEyJ5ovZXHII99dPYabYabbIDpkty0xDM90UJB6ePpzjFG6nqtlZGS3iltEnVQe6dZEGMeBIH5DyquqW2Ovphx6DFoEs9tq93E8cnKmFWdmXjJIH2etN2ev9KihledLlnBKx7EAwueFzgVoalpt92itVuUWzSUMUD7iQyDoD15yT0rLh7PLZK632q2MckZZdpRmOenP+dTcloteu8nV2/bS0jgEFtbXDRKMYAUBj1J5b/eaeHth3jf8Pp4bAwS7qMA9c84Fcjc2mmjuRFqhwuVZo7NsNgnn2iMD/KtfsveaXp82oJc3LyRvAnesyd3j2zgcE+lNdnsuUoVhG5ddo7/VO8sY71LTd7LssbuR+FlHBrJi7NaCJGZtQvZe8kfvGErAuQcsD7PvzWpDrlq96Lq2ljeHdvJGemTx8cGtSHUdNz/wot0xI0pRnYcv9o+HX3UNK8EfNHL6VpttompLd2uqK0G3d3boxLDJyCcdPWrO0mpCyXSIbSGeKOHepWRCnC4AUZ6jmui/rCyLR7Yl2LH3ZCuWBHP6cmsm+1g6jdhIysR3MQzRnC889cZNV3a0L1qWJGPpvaaCe3la9X6O0J5yDhhnHHjWvaXtteR95bSCQZI49DR0di1/p9zaXV1C1tIuGxGMNzjhskjpQHYo22nadAkgjLDcZJOuDnkevNdXH5U1hnNLxo3gIYEEZGD5GlmidTkWe6eaD249qnco46Csz6fb980LyIkwONjnBrsjzRats5XwyT0EikxqCyq43IwI9OaRPFaWmrRFNOmPnPWjrM/Vn8XyrOzR9kcxH8XyFJlRPJ9Qu1S4kjgLe1K2446DdUb4u1u2N2c8Z9/NNfxR/TnXkASMSX9/l8P1q/V72JLdYbeBI5NoBfx/Lw5z+deE7vB3oAu7hhZwW4IDYy/OScEgD9KnqeqzajJBJOse6OFYiUXG/HiR51nOxCrgce6n5BG4EH1FIstUcbVzhqXtkFGyVTnO3PTirba3mlcGIY29TWnbS3CpKggJLxiNs84wQR8eOtMVhui6itnahO+WMjLMc4OPLj9qAupknW5lSd2TCAb5WYtnqeTyaHKDvTFHwOrY5wa29E0S4urVpIQoiiYgu+TubPgAPUUKVqgRjwgfRw77gx5zuJqZvJo5U2u4IbAXdzW5J2WvjcsszTMgOES2iOCep5bFFWmi3FopaO2v22tgseDkeGQM0KJRgNqF0Uffcybuhy2ME9eKUUkcjA3jNLIcDLcniuhurNTMzX+mt3meVFvuPvJ6D3mioY4FKt/UhLDxYKMYPORT6tDSvZQuvf1PotvDDE+NrBXOBzkH59PSuea8uGnnmmDlppN3tAcnqf3/AFru49RVVYLCkZXgKCGGMHPOPd41V3Syo0wtnlWKMOIy204Y/wAPHXI6Um2X0R55fXckkoRXJOeoTkmux7JaSLjSLm6mmjSQXIjJdBucYUg5LcdenpV8Ol6k6RI19FC/cmdpXnKB1JIAI24BB5454FVS2Fx9H73+uUZtrMqiRzu9kYxgDxHj/MaE8i6s6aPstAZRGb7vDsZgEiUc4PHif99KivZu2+nQ2f02VHmgaUgons4I4IIz58+lYqiLSbMyQX9pc3buWEcrsCvTIBbyz/rRFtqxkUC/Ed3KybUWOXftTHTIH7D30Nsdf6dNarpVrcLGrq0gUKkhkI3HB8Txgnjx8K8+7QXUB7RXJh+uty5yoJwcccnj/eK6Ds9p08m5JxMkG9ApLsisC2CB69Pyqp7QyQQ3ccEgkKzKzS7z9knnBPHAzn0pZY6SA7XWJ7YG1ikZ45+ArFeuQeD5AcelSjjBMltE0MbbWLJvAXglj6dTQKRXEVwyykA7uWDlsg8j9xXR2Frc6hbmSO2jkVWEbOZFXJx5EetaOLSsntFurMmC/uLhYzLcR27OQsXe3ACvjwBAPyq61muby7nFuIJ5EZo5FjljLHA8CDkjnrRl72dngkkuprC3fuYvaQurKwz1IxzjrVl5aW8UuoMmmQaf9GiSRRHGqyKDn2cr13Y8/D1qFbyU2rAxdmbdCu1HjB4VAT68qfTxoaO/he4wZZ2jKgDZCxOfPp69K0NBYyXsNylpM5SSSAshGOBkk88cMK0rqb6LcbpIxbiSRz7TAmQZAD/GtVN6szcVd0ZqOtxHIYorgsgwqi0cb2GT548KVncyiNgyBSG5BPTgUVpN2Z0uI4oiskeRgjcATuwd2R1H700NlLdGSTUCm8NhDDyCmBjOc89f0raPkSiqWTGXApO3g8xvIIjqcrk5PeN7IXJ6mgNRAB3bAnhgnqfdWtcqiXE68A942AB/3Gs3UQWZAwGM58s1wKeS6BR7bIdvCjnHl60rlQ1yoQjLcADJouK03AZYRFuTuOFx766K37Oumm/SRMm0LlGSMso4PJYe7HvIq8gsmd2atLX6xrq6MIEgUqoBcn/LFV2bmY3+d4ijkPtdCATxnj099U2V1LamSeNULM/O8Bhx446UNLdvJck2cZ7wuXO0E+0epp9k0VQdaW88imZUVYFk7tmIyC+M7fU4Ga9F7GzWtjoFwtzKDEsjOIXU4YgoS2BzkV5iNH1WO2SdracIWyAo/iPjjOQa7bTtU1CCygtpZxE62+SzQjcrefI5/OhYQUdw4uZ5BcyIsY3lnDnJC4ODwceX5Vja3cyWVo5hdHlkcvbjlsrwOT4da5qPtLO4l234uk5VlZWYY6dfE4x+dF2Uk2qSxwXMD/RgADhXAAxkjJOBVpgVwavdX9tZ3QRD3smybuwPqxhsMvB59nxo2GCSeKeOeZ8JGRF3qKAp6A8Dn3VmTd1pt33VvbzC273am07kAzkE+JHXj1q43wkYPqDxkBW74FOpBOMZ4x8OMHypN/C0vpqmOB4mjhMUUhAO5TzgHn9cVYrRWVxG4jBR41d3i+07ZbI58MYrMtpljXvIU77axZVLKqAdeh93NaNhpl5eXEYksokhcqXYMv2T4gCsn2+GqUdsa9klGjkSwDbcB445WIBCnoMHyB61Tb3NlY6Vo9pBBA11EIjeMUzuUZ3KMjqeD8K62fTra4u4XvfbdCVij3EKFHpnk+PND3miRyJm2KxSM/U52Y+BzVOM0rQlLjbyc52o1F7e4s77s5bxwuIpEmAgBIyykZAPXg1sR2i2dpFPFqso7m2jZlVPajVj7WMDn3efWsvVrHUIbqS3eKW6RRkGK3kVcgfzZJbr0zis57O+gVy1nKq7RuBt3xjr1x6VHaV5L9cWsSoIbUO9u2xeBombIZ4W7z3nnrmtvs3Z2eoRXNxeNDP3WAhwwQEjxz15yPdXPw6dqlhIblbG4DKpyTAcAHknB/Ot3s7badc6FBLeiSISSsgTcVUtuIB2r0zwavt20jNxS27MPtFst9XeLRrNTbhQfqmJUt1bHgOv6U1h2k1HTbWS3htAGaZWd5Gyqr9kcA+Yxn0rshomkm4kgjV1mjUPjvGyAfHyNcpqVp9I1C5jt9GvGXd7KhG5UE4PuzzmhPk1Jj/jX9UV3faPVLqL+ExsPaCQjJAJ68n1qH0271EMt5E9w52nvCuNo5/zFDS2lwtuCmn3iRwqd24eyoXrn3Z8aPku9VtEe7m0SNFC5aQ2+FCn03VFdXgtyUlmiuO5uLTTngsu8tO9BYM8giGTty555xt8j1NEXJgtNL0/UNT1BZpZ0JjEMZkXdxvxjAHT9KL1pjLJZ2OoG3ke6cmGKAGJmKjkeIx7Xiai9vp0LyJdNfwRovMUhLFznwPTp5VTbozSVkbOJxcQyyyIsgCNNCrgRsh6Dn09fCtA9s4oJJIYbAERsVJ7zaM+nHTpzXOnU7QanbtPCy2sYO+Pd9s4wPEcenvrXtO0WmBZALeAR7/q17mMYXAwORSXIjT1v4eUahdGG4kjHtOrMGLdQdxpPdxooJQsSM5bqK2E0Vria6nWMyPJI6oGTgDcefToaf8A+My3DAMhjRyERokG0v4AnOeecUPj+s5EY6zG5hcsBFjC5IP5101leX1/o01pa3ogTaYsIjsHQZyOOATuIPuFBx6A+EdmCQFnU59piVbBPHux8DWvp0KWtt3Nk8xAZiXZSAcnPOQM+6qbUVk0hxNvBz9n2cuzC7SCN2JKgd4MoAeeCOD/AJ13OjaOyqjRPa27tCkjEx5POfZznqMVR3rtCymGASE4DHPs+oz0pRSR8Cdg0iuT7H8hJx8cGqi0Di0atlbajJbW9zFaRzmaESAu4RVJ8MHqfXpzWXrVxPe3B0fUXi7zeCIkXduyARjA8ifEdKIXvHgNnb6nO0cihCv0UBehJ6txjA6eYrlp9V1OHX1vLuzIuF2r3boUUgLjy8POm0non+uwvTxZ6ZBLLp8D9wxCs7RHCk4wOc9ePzqf9Y29yqB7meGRzuaJY9u7HUYAPHPnV91dy/1THe2kRlmnIkktMY2jwyR7vSidEsLrWraW7lgksDESqxR9AOCTznOaS/Rb/aNPSLC2ikEjTNLOrAsCcKuRxjHXrWbfX9mk+uRvdiR0h+7U5IbdjHjnk8++pQarbW0BGks80qYVpwpPhny6nyrH7Qrq1zp9zdtdsneYzFEiIZAT4hfzNJ/8H1ezS0eG3a6kCzmRxZA7Z2ysbEc5yOnQZ94rf/rSCyuNRknlijighhJZFydzA5x59BXB6GZlW4jaUgtGIXJYksnPQeHPnR2taRPqsE00M83fJCrOjMu1lUcceJxnB5qVJDcXVnoemX0F/BBdQOssTKWSXnOC2D5VqwMrhW7vk8fa4PNeU6F2kOjdn4LWK0ea8A2JHuwvLls8+Vd3Z38bWNm5ie2EgeQQscFQDkA//tWqkmjJo1tQn26jb2yIGeVHMZMZIyoGQT4Zz+lA6pciAWsfsnvyImwu7aSjEdOnQj41Ze6zYQvMkznvEjBBUjJzngeR8fjXMarqt1eqsenu1nGE29A7HjHUjgc++p7JFKDfw39Ru/pNvexgKsccOxg42szlARtJ6jkfGue7PXE57Lw5RCpuG3iSTYy5l9kgbTxQFzb68ltCVCsiRKAUAcyL/McnOa29CvtPGlRT30sUlwQS21Ru4JHTwzVO6sKRqrcyi9up7vuEtordm75W4cZJHUDBGPPxrCtP6QdHvr540n7mNlBjaYFUJOCRkeXPp60Xea+J4nX2RA7na78lMKeg8fPOPHFcl2m0i11W4iurONVMCHvjDGAJB1ySBjz5rJ8qTK9cmraKO1va4wLJY6Z9XOl3N9JSQfeqwGQeejHP6GtXX9Zjv+z0aWsyymIhWZBhXYKpwBnoM4+Fceey8+pxm7spkHeM5CTZ4I5xu9efDwons1YSQEG4vmW1bLL9FcNtfHHBBGeOarv/AKT1bxR6hp80VxcNJO0eI3LQ5VeBwOfHnJ92PWp61qtra2E7R3EaMV4yRjw68Vxdjc2NzDNKJ9TiVS6d7tUiIqoLZGMt1B4HSlevaJpoe31C8immVCjsMFSM7sbV6HjrUW9mnWOkaHaqz0qSG6khEdvJLbqEdnVVk+sDbskdeB08DR9pP2ZubG0W5v7cSwQLE2yUY4Hu561z/Zlhd391FfzXDRRRIU+kOHUkkngOpA8Olbr2+iRBN6zNuXIMFpGynw6hevFNdWL8rM+63QTTRwzrMxZhveMrnJ4Hrjp0FCva6i4Qxo8SZUB2PRgc54H6eFXG40u1uZHvEMqszmERXDI2cnJJH++tEXmspO8TQ2V1EgUd1EPa3HHJPXy+PNNS7bE110ZmqaPqR0mfuGedyylFUgEDgsc545zx45zWP/zyKztZ2uZlEwITcOMDGP3NdHBqV9HCI3tnIzwHjYkcZIPljNUT6TNbW1qdRvktVhUi3jLBmIwOMfACrdfSM3aYNIUjRu/1ORSAuPqkVS2DnJPQDio2d2kjrbk3MkjyhVfulI56Zwfjmq2mhugERO7aRCxYocqfiBnriiHub+NopbW2siDK0YcZDBl8evTn9aSqslSbDkj0pWMtxI00sZGNy+wCTgcHjrx5Uu189tcWJmjhTvrdBKJ4UXJwR7DHwz1x6VjSNqEZkBtrfMJA+0Tng+vrU/p8xCExxFjtyEc5Gck+B6Y8/KpvIYkjNS5VLiORILn2huCoxTLBs4bHh/rXRalrck0MMC2MlkkLF2ZJAy4PHPQetCSiJ7WeURvvTODxkDGTxtz7xQk+juVRkTAIx7DEA+hHyqrt4FoKhe4FwyveOLcjER7kbiRjknHQ5/SminucyLNfoBglCIece0OT45wDn1oqdSs0ncYaXaFYl9pHiB5+f50Wm9ZRvlUkIAVUZCH18/nUuH7LUzIiedjaxC7hZZvaugFA7tgvBznnkkZ6V0tyLiPMelxboNiGWUwSOW9rBXIH8vT1oG0Ja4gcvju2BwP4+o88evwFdE2r2yxTpJI4IkKk5xkjwGevWp6ofZnGavoiI6Jdwm1klGAZADlSfDOefPHOaA1HTryd1ktp5IoYiNplJRAvJABIyeB4eQruH7RLNCitPbxMTsKvnOM9SPAetY+pwNNYJbzEXVlEoVBGwZExn9PfTdJYEk2OSbyKCZdxDRqpcj7ZwOefP31Td3cMMciRksQM7VkAY+OOvuoWGeY3tiYX2WcLFmyox9k4+H+lC29lLeLduih44gZGkZwgVOuefD3Z61CVqy+9YOiWbKWaXN3IbebO4iZVMIAyCR1OfnQ2laVZSasklr9HW6SVu7SaQOZAAQCCOmQenpQM2gajHZm8k+jiJOjNcD2c+mPX9aAYz6RrFilxHC8c3eKY1fedwOOPZ4PTHvp9n9E0vgbew3PZ/Uo1uHtb2a4LIkdy/CnqCFx8BWumo2hRfp81xK/8cMKBEHp16fCuK16C91PUFVYnEqRjYpjK7iSfdjwrV04XMtmfpqMk+7G4gHeB8etKbSyEG3aZ0cer2/d5eaK3AOO6WHAPJ5Dc89Oc1zV8mm6IguNHSS9Z8rNG7vtVTzuAAAyD+lK7gFxEY9xiYt9stjBHxpGznWGFzd28mcB+Pstnp6+Y48qjuX6y60v74WSiK0SOKVQzEModsjGckkg4xVV3bXLWxKRmPecja3LH4cA+uTRWnXUtmAoW0kTcPbON32ucDHTHx5rSn1MSDcWhZSMMG5yM8fl4UOaWbK9cmYdjLJb2Vul7b2yNCSy7lDMzZOM4zkDy6UfJq9uSPpLQRSY+zGmzj1C4GaG1CKzlnSWBltnXJOxywPvBAH5VjW+lJL3sjatbku5OZFYE9KlSbezRxUVo6PWoooNWYNGshjBBZkGTzn50hFNfXME8ayKqPlSMjJ8KI7R/3tde5f2rX07+yN+D5V0RlJzas5nCMYJpGJeTXOm2aSzJcNh9jSMQWbcm1jn4A1bEuo6v3cltpyXyxucyyOshXPO3oBkdfCi7z7Lf+MfOt7+jL+6r/wDxjfsK3kjlcnZiLo3aZzIE0+3UOOTOS/z8qeLsZqkbI6WsSlHdtxnzywA5B91ejt9yfd86wezX9r1P/FH9zUNjTezhr7QNWhXckRnRWAeRX7xcDA5xzkeVAtZdwNyvtwc7o2yCfHjkeHTr613uif3vqP4pf/auK7R/28fjX/2qJKjWLvYKiXDvi3LEAj7EIJzxzkggVs6RPqNq4jgsY5pHBfN1KUB4znKr1+FPpn92L+M1Gx/vqP8Aw/8A9TVqKSTFJ5aLRc6hrOmSf8Npttb3Td0biK5eRm5xgYXz8c0PHavBC0DECSPKtKzMSwGQN2c+XnT9j/8ApWz/AMWv/wDSrtb/ALRdf4p/nU8766DhimzNtJI7OORJpIXmUlUYLyi448KDkWaeVp5dSkdQmBFHlMnzziqpPst7/lRNl903uNYqTRu4ph3Zm8stKtvrRiQ53nbuJz1yfGj9V1TRZYJJ7a2X6SgLpti2ZI8M/lWDH9x+dB3v3YpuTQRgnRf9NdgZyMF/tMX4DdSBx646eHWhLiWXgBmVR4Acnz58un+tJ/7Lce4/vVjfdj4Vwy5JWd644rFEZbyZYRgscHIoO4nbqzncf4gec0Y33B/HVV5/bI/j8qtNidfoxb2d5eXkc5PAY/Oj7icR9nrHbITc94+9QckjOMijF+7X3Uh/+H8f/auiGY5OLkk1LBzjXUpBIyFByzeCjOK6LSY41j3O8UwJ3Bm9oAnxwf8AStlv+nZ/d/8AetTsz/dcX/kP71HL+KwHDyOcmpHKyyraMA1rbHI4cpkdaaa7huZe++j2ysjbkEagAcAHjOK9EP3Nz8Kpt/smsezqzp/FYo4ZLpYdkscUIYY6IM8Yx1PoD8K1LI6VPapPeahKt1IS0yjbgNk/LFdlB/B7vlUz1PvP710cUm8Mx5aT0f/Z"/>
          <p:cNvSpPr>
            <a:spLocks noChangeAspect="1" noChangeArrowheads="1"/>
          </p:cNvSpPr>
          <p:nvPr/>
        </p:nvSpPr>
        <p:spPr bwMode="auto">
          <a:xfrm>
            <a:off x="155575" y="-601663"/>
            <a:ext cx="1647825" cy="1257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28" name="AutoShape 4" descr="data:image/jpg;base64,/9j/4AAQSkZJRgABAQAAAQABAAD/2wBDAAkGBwgHBgkIBwgKCgkLDRYPDQwMDRsUFRAWIB0iIiAdHx8kKDQsJCYxJx8fLT0tMTU3Ojo6Iys/RD84QzQ5Ojf/2wBDAQoKCg0MDRoPDxo3JR8lNzc3Nzc3Nzc3Nzc3Nzc3Nzc3Nzc3Nzc3Nzc3Nzc3Nzc3Nzc3Nzc3Nzc3Nzc3Nzc3Nzf/wAARCACpANwDASIAAhEBAxEB/8QAGwAAAQUBAQAAAAAAAAAAAAAABAABAgMFBgf/xABDEAACAQMDAQUECAIIBgIDAAABAgMABBEFEiExBhNBUWEicYHBFCMyM3KRobFCUgcVNDV00eHwJCU2YnOyFsJEkrP/xAAaAQADAQEBAQAAAAAAAAAAAAAAAQIDBAUG/8QAJBEAAgICAgMAAgMBAAAAAAAAAAECESExAxIEE0EiUSMyYXH/2gAMAwEAAhEDEQA/AOhkHtt+I/vVfjVsg9s/iqBHNfSI+faKzTrUqVVYkIGnzSxSxRYxZp6WKWKBiHFTQ81GkMUmNBSsp681F2HhVPPnSyajqX2Js2ajnmmBps800hNk81EmlSpgKmFI9adaBDU+aYYp8ZoAWacNSwKY8Uhk91PubzFVZp80qCyZORTjpUAeacmlQ7HxzR9iv1R/F8hWeGrQsD9U34vkKmei4vJny/ab31UetXS/aP4jVZFaIyaIgU5FOBil1NMKGxThakBxSPFAUR6Gn8aRFOBRY0hsUiOal0p6LFRA9KQ4qeKY0gIUsc1IUsUDoXhUT5VKmIoChgKkBxmkKcZ5FFlJEQKkBUgKXSixUQYUsVI0qBFYHNPipYpjRYDU9NipCkMjjmtCy+6b8XyFBUdZD6puP4vkKieio7AZT7TfiNV9anKPab8Rqs1aIFTjp601OKY0SGcc0+KQNSoHRGnFPimFADGkKc0w4pBQ5psUs0+aAoQFLxpxT0rHREjNNipmmxQAx4pCkacCgBwaalinxxQA2Kj41PFNinYqG8aWKkBTEUgojSFSxzT7aLHQ1G2X3Tfi+QoTFG2YxEfxfIVEng0jEz5PtN7z+9VmpzfeN7zVXjWiMmPTim9acUNjRJakOtQLBVLMQABkmkssZbaHUnyBqW62NJstjid87EZsddoJxSdJEaNTGw7xwnIx169aF7G9p7Sws9QlvZsySTFlB5JQDg+VF9qu0GmMbVrsvPbSqSvdNyOcc4/KuGXlO6o7IeKsNsLfTnETHcxdAMqqHjmgGUhipBBXrmqLn+lCGKOIWljIyocSCXA/hOB18/GsGTtrFdX8kktqY1k5wGyd3GcenWjh8rNTFzcC3E6TFOBQVjqUF25QHnkqPQUcPDw99dykno5XFpjg1KmFPRYqFTUiaYmnkB6VNSFAkSpU2ac0AKlTZp6VgIHmmJp8UxFFjoWafNR20+OKQ0ODzR1n92fxfIUD4ijrMHu2x/N8hUy0XHZmTfbP4jVRqyc/WMB/MaqJ5HBrRaMayTB8KRznpWXqOtQadLHHLyWBZgp5UVg6l2llmWSKANAjn2WJ9oDy99Yz8iEGaw4ZSNftNqAgs+4jILT8ZH8o6/5VzWn3LRB5RK4IUjOeTmgVkxkNM2AMe14e6oOzQ4VScNgc+PrXncvM5OzshxdVRGK5YThd+ATjaefT5mtW+tZEjjhhPfSDGFVvu89c+A/M1o6XZNPaPNGI5D0I8ff+9VyXMNpfmyuIwzhcew+QrHpnA56Hiud3RtHGDPmElzOsTW8COyKg3YUHHGc59aIh0mUscorbWG7u2zj8x09enrQbt/zlZLdxITsKMo+zkcAjzBPPrVt4LvRrx4xdwyTNGF3xtnjAGORTTChrt5tP1FtkjxnGVYDBHhjFGWXaa+hkBlk7+MnJEgHT0PWsrtBLC2ryrbStJEiqiluMYA/QUNC+XjHGWAIyc4/yq48kovDIlC2djp3awSO/0+JUQKCrR5Y59RW3bavp91KY4bqNm8un71540b/R5ZIkLqGAL44GM5+dR062l1CdbaMoZG4QN+3pW0PKnHeTKXjpnqROAeRn5VDThPfYlgeNreWLvICq+03IHOT6nw8Kr0TRYRGbO+vpzaxoSZFyh58MjwrV0BYrGeG10mIyxQrtRZRghR/3Yzjnxp8vlOX9TXi8WrsBk2Ru6hwVRipOR4HBqKurKGUhlPQg8Gg+0X9G88qz3WlXckl4ZDJJBLhFfcckIfTPjWd2VVLaxmt2l+uhkPexk/Y8MenQ1vweT2fVo5eXh65RvZpc1RZ3KXiF4CJBkgbDnJFXI3eRRyoGMcqh0JHJB6Gur2RujL1urHpwaVN41RKJ5pGoZpGkOx80+aiKRoGSzRtmT3Zx/N8hWfmjrI/VN+L5CplocdmbOfrGPA9o+PrXI692hdLoW9nndExLENkHjAqu71q9mu5mhfJLMNo8OTWS9qkqmRsrITku3QmuDm8q49YnRx8CTuRS1w08uXXfIBgkjnNC5Zy0eweyfa4yRRRsWXaFeRiT1YAKfWq7sd3wQFB6uP4ua4rZ04KS8iJgj2gMAVYksO1jcoXO3AKtjac9f3pkZ5mRgg9n+I9Kru41B3L08h50N4Eb3ZvUUivFjldRbPgbWUnbnjgirZodHF5cXF28rsZWZFclMrxxx49a5q1trm5n7q0gklfkhVXJ48v9+dad1pGpQ2pknAVmZQ0ZYiTkcHGPfmmpYLoDkuI1neWzhWFA5KhSxHXjqau065gS6MmoQ/SIBncp5PvHPXmpLpdye4aJo95GWV/Zwc9PXpR1r2fu95Z5FBB3fVnnjjikkxAt7JptxPK9jZyQxBfYUyZJOOp+IonR9A1G6ulWa1ktoZEyJ5ovZXHII99dPYabYabbIDpkty0xDM90UJB6ePpzjFG6nqtlZGS3iltEnVQe6dZEGMeBIH5DyquqW2Ovphx6DFoEs9tq93E8cnKmFWdmXjJIH2etN2ev9KihledLlnBKx7EAwueFzgVoalpt92itVuUWzSUMUD7iQyDoD15yT0rLh7PLZK632q2MckZZdpRmOenP+dTcloteu8nV2/bS0jgEFtbXDRKMYAUBj1J5b/eaeHth3jf8Pp4bAwS7qMA9c84Fcjc2mmjuRFqhwuVZo7NsNgnn2iMD/KtfsveaXp82oJc3LyRvAnesyd3j2zgcE+lNdnsuUoVhG5ddo7/VO8sY71LTd7LssbuR+FlHBrJi7NaCJGZtQvZe8kfvGErAuQcsD7PvzWpDrlq96Lq2ljeHdvJGemTx8cGtSHUdNz/wot0xI0pRnYcv9o+HX3UNK8EfNHL6VpttompLd2uqK0G3d3boxLDJyCcdPWrO0mpCyXSIbSGeKOHepWRCnC4AUZ6jmui/rCyLR7Yl2LH3ZCuWBHP6cmsm+1g6jdhIysR3MQzRnC889cZNV3a0L1qWJGPpvaaCe3la9X6O0J5yDhhnHHjWvaXtteR95bSCQZI49DR0di1/p9zaXV1C1tIuGxGMNzjhskjpQHYo22nadAkgjLDcZJOuDnkevNdXH5U1hnNLxo3gIYEEZGD5GlmidTkWe6eaD249qnco46Csz6fb980LyIkwONjnBrsjzRats5XwyT0EikxqCyq43IwI9OaRPFaWmrRFNOmPnPWjrM/Vn8XyrOzR9kcxH8XyFJlRPJ9Qu1S4kjgLe1K2446DdUb4u1u2N2c8Z9/NNfxR/TnXkASMSX9/l8P1q/V72JLdYbeBI5NoBfx/Lw5z+deE7vB3oAu7hhZwW4IDYy/OScEgD9KnqeqzajJBJOse6OFYiUXG/HiR51nOxCrgce6n5BG4EH1FIstUcbVzhqXtkFGyVTnO3PTirba3mlcGIY29TWnbS3CpKggJLxiNs84wQR8eOtMVhui6itnahO+WMjLMc4OPLj9qAupknW5lSd2TCAb5WYtnqeTyaHKDvTFHwOrY5wa29E0S4urVpIQoiiYgu+TubPgAPUUKVqgRjwgfRw77gx5zuJqZvJo5U2u4IbAXdzW5J2WvjcsszTMgOES2iOCep5bFFWmi3FopaO2v22tgseDkeGQM0KJRgNqF0Uffcybuhy2ME9eKUUkcjA3jNLIcDLcniuhurNTMzX+mt3meVFvuPvJ6D3mioY4FKt/UhLDxYKMYPORT6tDSvZQuvf1PotvDDE+NrBXOBzkH59PSuea8uGnnmmDlppN3tAcnqf3/AFru49RVVYLCkZXgKCGGMHPOPd41V3Syo0wtnlWKMOIy204Y/wAPHXI6Um2X0R55fXckkoRXJOeoTkmux7JaSLjSLm6mmjSQXIjJdBucYUg5LcdenpV8Ol6k6RI19FC/cmdpXnKB1JIAI24BB5454FVS2Fx9H73+uUZtrMqiRzu9kYxgDxHj/MaE8i6s6aPstAZRGb7vDsZgEiUc4PHif99KivZu2+nQ2f02VHmgaUgons4I4IIz58+lYqiLSbMyQX9pc3buWEcrsCvTIBbyz/rRFtqxkUC/Ed3KybUWOXftTHTIH7D30Nsdf6dNarpVrcLGrq0gUKkhkI3HB8Txgnjx8K8+7QXUB7RXJh+uty5yoJwcccnj/eK6Ds9p08m5JxMkG9ApLsisC2CB69Pyqp7QyQQ3ccEgkKzKzS7z9knnBPHAzn0pZY6SA7XWJ7YG1ikZ45+ArFeuQeD5AcelSjjBMltE0MbbWLJvAXglj6dTQKRXEVwyykA7uWDlsg8j9xXR2Frc6hbmSO2jkVWEbOZFXJx5EetaOLSsntFurMmC/uLhYzLcR27OQsXe3ACvjwBAPyq61muby7nFuIJ5EZo5FjljLHA8CDkjnrRl72dngkkuprC3fuYvaQurKwz1IxzjrVl5aW8UuoMmmQaf9GiSRRHGqyKDn2cr13Y8/D1qFbyU2rAxdmbdCu1HjB4VAT68qfTxoaO/he4wZZ2jKgDZCxOfPp69K0NBYyXsNylpM5SSSAshGOBkk88cMK0rqb6LcbpIxbiSRz7TAmQZAD/GtVN6szcVd0ZqOtxHIYorgsgwqi0cb2GT548KVncyiNgyBSG5BPTgUVpN2Z0uI4oiskeRgjcATuwd2R1H700NlLdGSTUCm8NhDDyCmBjOc89f0raPkSiqWTGXApO3g8xvIIjqcrk5PeN7IXJ6mgNRAB3bAnhgnqfdWtcqiXE68A942AB/3Gs3UQWZAwGM58s1wKeS6BR7bIdvCjnHl60rlQ1yoQjLcADJouK03AZYRFuTuOFx766K37Oumm/SRMm0LlGSMso4PJYe7HvIq8gsmd2atLX6xrq6MIEgUqoBcn/LFV2bmY3+d4ijkPtdCATxnj099U2V1LamSeNULM/O8Bhx446UNLdvJck2cZ7wuXO0E+0epp9k0VQdaW88imZUVYFk7tmIyC+M7fU4Ga9F7GzWtjoFwtzKDEsjOIXU4YgoS2BzkV5iNH1WO2SdracIWyAo/iPjjOQa7bTtU1CCygtpZxE62+SzQjcrefI5/OhYQUdw4uZ5BcyIsY3lnDnJC4ODwceX5Vja3cyWVo5hdHlkcvbjlsrwOT4da5qPtLO4l234uk5VlZWYY6dfE4x+dF2Uk2qSxwXMD/RgADhXAAxkjJOBVpgVwavdX9tZ3QRD3smybuwPqxhsMvB59nxo2GCSeKeOeZ8JGRF3qKAp6A8Dn3VmTd1pt33VvbzC273am07kAzkE+JHXj1q43wkYPqDxkBW74FOpBOMZ4x8OMHypN/C0vpqmOB4mjhMUUhAO5TzgHn9cVYrRWVxG4jBR41d3i+07ZbI58MYrMtpljXvIU77axZVLKqAdeh93NaNhpl5eXEYksokhcqXYMv2T4gCsn2+GqUdsa9klGjkSwDbcB445WIBCnoMHyB61Tb3NlY6Vo9pBBA11EIjeMUzuUZ3KMjqeD8K62fTra4u4XvfbdCVij3EKFHpnk+PND3miRyJm2KxSM/U52Y+BzVOM0rQlLjbyc52o1F7e4s77s5bxwuIpEmAgBIyykZAPXg1sR2i2dpFPFqso7m2jZlVPajVj7WMDn3efWsvVrHUIbqS3eKW6RRkGK3kVcgfzZJbr0zis57O+gVy1nKq7RuBt3xjr1x6VHaV5L9cWsSoIbUO9u2xeBombIZ4W7z3nnrmtvs3Z2eoRXNxeNDP3WAhwwQEjxz15yPdXPw6dqlhIblbG4DKpyTAcAHknB/Ot3s7badc6FBLeiSISSsgTcVUtuIB2r0zwavt20jNxS27MPtFst9XeLRrNTbhQfqmJUt1bHgOv6U1h2k1HTbWS3htAGaZWd5Gyqr9kcA+Yxn0rshomkm4kgjV1mjUPjvGyAfHyNcpqVp9I1C5jt9GvGXd7KhG5UE4PuzzmhPk1Jj/jX9UV3faPVLqL+ExsPaCQjJAJ68n1qH0271EMt5E9w52nvCuNo5/zFDS2lwtuCmn3iRwqd24eyoXrn3Z8aPku9VtEe7m0SNFC5aQ2+FCn03VFdXgtyUlmiuO5uLTTngsu8tO9BYM8giGTty555xt8j1NEXJgtNL0/UNT1BZpZ0JjEMZkXdxvxjAHT9KL1pjLJZ2OoG3ke6cmGKAGJmKjkeIx7Xiai9vp0LyJdNfwRovMUhLFznwPTp5VTbozSVkbOJxcQyyyIsgCNNCrgRsh6Dn09fCtA9s4oJJIYbAERsVJ7zaM+nHTpzXOnU7QanbtPCy2sYO+Pd9s4wPEcenvrXtO0WmBZALeAR7/q17mMYXAwORSXIjT1v4eUahdGG4kjHtOrMGLdQdxpPdxooJQsSM5bqK2E0Vria6nWMyPJI6oGTgDcefToaf8A+My3DAMhjRyERokG0v4AnOeecUPj+s5EY6zG5hcsBFjC5IP5101leX1/o01pa3ogTaYsIjsHQZyOOATuIPuFBx6A+EdmCQFnU59piVbBPHux8DWvp0KWtt3Nk8xAZiXZSAcnPOQM+6qbUVk0hxNvBz9n2cuzC7SCN2JKgd4MoAeeCOD/AJ13OjaOyqjRPa27tCkjEx5POfZznqMVR3rtCymGASE4DHPs+oz0pRSR8Cdg0iuT7H8hJx8cGqi0Di0atlbajJbW9zFaRzmaESAu4RVJ8MHqfXpzWXrVxPe3B0fUXi7zeCIkXduyARjA8ifEdKIXvHgNnb6nO0cihCv0UBehJ6txjA6eYrlp9V1OHX1vLuzIuF2r3boUUgLjy8POm0non+uwvTxZ6ZBLLp8D9wxCs7RHCk4wOc9ePzqf9Y29yqB7meGRzuaJY9u7HUYAPHPnV91dy/1THe2kRlmnIkktMY2jwyR7vSidEsLrWraW7lgksDESqxR9AOCTznOaS/Rb/aNPSLC2ikEjTNLOrAsCcKuRxjHXrWbfX9mk+uRvdiR0h+7U5IbdjHjnk8++pQarbW0BGks80qYVpwpPhny6nyrH7Qrq1zp9zdtdsneYzFEiIZAT4hfzNJ/8H1ezS0eG3a6kCzmRxZA7Z2ysbEc5yOnQZ94rf/rSCyuNRknlijighhJZFydzA5x59BXB6GZlW4jaUgtGIXJYksnPQeHPnR2taRPqsE00M83fJCrOjMu1lUcceJxnB5qVJDcXVnoemX0F/BBdQOssTKWSXnOC2D5VqwMrhW7vk8fa4PNeU6F2kOjdn4LWK0ea8A2JHuwvLls8+Vd3Z38bWNm5ie2EgeQQscFQDkA//tWqkmjJo1tQn26jb2yIGeVHMZMZIyoGQT4Zz+lA6pciAWsfsnvyImwu7aSjEdOnQj41Ze6zYQvMkznvEjBBUjJzngeR8fjXMarqt1eqsenu1nGE29A7HjHUjgc++p7JFKDfw39Ru/pNvexgKsccOxg42szlARtJ6jkfGue7PXE57Lw5RCpuG3iSTYy5l9kgbTxQFzb68ltCVCsiRKAUAcyL/McnOa29CvtPGlRT30sUlwQS21Ru4JHTwzVO6sKRqrcyi9up7vuEtordm75W4cZJHUDBGPPxrCtP6QdHvr540n7mNlBjaYFUJOCRkeXPp60Xea+J4nX2RA7na78lMKeg8fPOPHFcl2m0i11W4iurONVMCHvjDGAJB1ySBjz5rJ8qTK9cmraKO1va4wLJY6Z9XOl3N9JSQfeqwGQeejHP6GtXX9Zjv+z0aWsyymIhWZBhXYKpwBnoM4+Fceey8+pxm7spkHeM5CTZ4I5xu9efDwons1YSQEG4vmW1bLL9FcNtfHHBBGeOarv/AKT1bxR6hp80VxcNJO0eI3LQ5VeBwOfHnJ92PWp61qtra2E7R3EaMV4yRjw68Vxdjc2NzDNKJ9TiVS6d7tUiIqoLZGMt1B4HSlevaJpoe31C8immVCjsMFSM7sbV6HjrUW9mnWOkaHaqz0qSG6khEdvJLbqEdnVVk+sDbskdeB08DR9pP2ZubG0W5v7cSwQLE2yUY4Hu561z/Zlhd391FfzXDRRRIU+kOHUkkngOpA8Olbr2+iRBN6zNuXIMFpGynw6hevFNdWL8rM+63QTTRwzrMxZhveMrnJ4Hrjp0FCva6i4Qxo8SZUB2PRgc54H6eFXG40u1uZHvEMqszmERXDI2cnJJH++tEXmspO8TQ2V1EgUd1EPa3HHJPXy+PNNS7bE110ZmqaPqR0mfuGedyylFUgEDgsc545zx45zWP/zyKztZ2uZlEwITcOMDGP3NdHBqV9HCI3tnIzwHjYkcZIPljNUT6TNbW1qdRvktVhUi3jLBmIwOMfACrdfSM3aYNIUjRu/1ORSAuPqkVS2DnJPQDio2d2kjrbk3MkjyhVfulI56Zwfjmq2mhugERO7aRCxYocqfiBnriiHub+NopbW2siDK0YcZDBl8evTn9aSqslSbDkj0pWMtxI00sZGNy+wCTgcHjrx5Uu189tcWJmjhTvrdBKJ4UXJwR7DHwz1x6VjSNqEZkBtrfMJA+0Tng+vrU/p8xCExxFjtyEc5Gck+B6Y8/KpvIYkjNS5VLiORILn2huCoxTLBs4bHh/rXRalrck0MMC2MlkkLF2ZJAy4PHPQetCSiJ7WeURvvTODxkDGTxtz7xQk+juVRkTAIx7DEA+hHyqrt4FoKhe4FwyveOLcjER7kbiRjknHQ5/SminucyLNfoBglCIece0OT45wDn1oqdSs0ncYaXaFYl9pHiB5+f50Wm9ZRvlUkIAVUZCH18/nUuH7LUzIiedjaxC7hZZvaugFA7tgvBznnkkZ6V0tyLiPMelxboNiGWUwSOW9rBXIH8vT1oG0Ja4gcvju2BwP4+o88evwFdE2r2yxTpJI4IkKk5xkjwGevWp6ofZnGavoiI6Jdwm1klGAZADlSfDOefPHOaA1HTryd1ktp5IoYiNplJRAvJABIyeB4eQruH7RLNCitPbxMTsKvnOM9SPAetY+pwNNYJbzEXVlEoVBGwZExn9PfTdJYEk2OSbyKCZdxDRqpcj7ZwOefP31Td3cMMciRksQM7VkAY+OOvuoWGeY3tiYX2WcLFmyox9k4+H+lC29lLeLduih44gZGkZwgVOuefD3Z61CVqy+9YOiWbKWaXN3IbebO4iZVMIAyCR1OfnQ2laVZSasklr9HW6SVu7SaQOZAAQCCOmQenpQM2gajHZm8k+jiJOjNcD2c+mPX9aAYz6RrFilxHC8c3eKY1fedwOOPZ4PTHvp9n9E0vgbew3PZ/Uo1uHtb2a4LIkdy/CnqCFx8BWumo2hRfp81xK/8cMKBEHp16fCuK16C91PUFVYnEqRjYpjK7iSfdjwrV04XMtmfpqMk+7G4gHeB8etKbSyEG3aZ0cer2/d5eaK3AOO6WHAPJ5Dc89Oc1zV8mm6IguNHSS9Z8rNG7vtVTzuAAAyD+lK7gFxEY9xiYt9stjBHxpGznWGFzd28mcB+Pstnp6+Y48qjuX6y60v74WSiK0SOKVQzEModsjGckkg4xVV3bXLWxKRmPecja3LH4cA+uTRWnXUtmAoW0kTcPbON32ucDHTHx5rSn1MSDcWhZSMMG5yM8fl4UOaWbK9cmYdjLJb2Vul7b2yNCSy7lDMzZOM4zkDy6UfJq9uSPpLQRSY+zGmzj1C4GaG1CKzlnSWBltnXJOxywPvBAH5VjW+lJL3sjatbku5OZFYE9KlSbezRxUVo6PWoooNWYNGshjBBZkGTzn50hFNfXME8ayKqPlSMjJ8KI7R/3tde5f2rX07+yN+D5V0RlJzas5nCMYJpGJeTXOm2aSzJcNh9jSMQWbcm1jn4A1bEuo6v3cltpyXyxucyyOshXPO3oBkdfCi7z7Lf+MfOt7+jL+6r/wDxjfsK3kjlcnZiLo3aZzIE0+3UOOTOS/z8qeLsZqkbI6WsSlHdtxnzywA5B91ejt9yfd86wezX9r1P/FH9zUNjTezhr7QNWhXckRnRWAeRX7xcDA5xzkeVAtZdwNyvtwc7o2yCfHjkeHTr613uif3vqP4pf/auK7R/28fjX/2qJKjWLvYKiXDvi3LEAj7EIJzxzkggVs6RPqNq4jgsY5pHBfN1KUB4znKr1+FPpn92L+M1Gx/vqP8Aw/8A9TVqKSTFJ5aLRc6hrOmSf8Npttb3Td0biK5eRm5xgYXz8c0PHavBC0DECSPKtKzMSwGQN2c+XnT9j/8ApWz/AMWv/wDSrtb/ALRdf4p/nU8766DhimzNtJI7OORJpIXmUlUYLyi448KDkWaeVp5dSkdQmBFHlMnzziqpPst7/lRNl903uNYqTRu4ph3Zm8stKtvrRiQ53nbuJz1yfGj9V1TRZYJJ7a2X6SgLpti2ZI8M/lWDH9x+dB3v3YpuTQRgnRf9NdgZyMF/tMX4DdSBx646eHWhLiWXgBmVR4Acnz58un+tJ/7Lce4/vVjfdj4Vwy5JWd644rFEZbyZYRgscHIoO4nbqzncf4gec0Y33B/HVV5/bI/j8qtNidfoxb2d5eXkc5PAY/Oj7icR9nrHbITc94+9QckjOMijF+7X3Uh/+H8f/auiGY5OLkk1LBzjXUpBIyFByzeCjOK6LSY41j3O8UwJ3Bm9oAnxwf8AStlv+nZ/d/8AetTsz/dcX/kP71HL+KwHDyOcmpHKyyraMA1rbHI4cpkdaaa7huZe++j2ysjbkEagAcAHjOK9EP3Nz8Kpt/smsezqzp/FYo4ZLpYdkscUIYY6IM8Yx1PoD8K1LI6VPapPeahKt1IS0yjbgNk/LFdlB/B7vlUz1PvP710cUm8Mx5aT0f/Z"/>
          <p:cNvSpPr>
            <a:spLocks noChangeAspect="1" noChangeArrowheads="1"/>
          </p:cNvSpPr>
          <p:nvPr/>
        </p:nvSpPr>
        <p:spPr bwMode="auto">
          <a:xfrm>
            <a:off x="155575" y="-601663"/>
            <a:ext cx="1647825" cy="1257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2" name="AutoShape 8" descr="data:image/jpg;base64,/9j/4AAQSkZJRgABAQAAAQABAAD/2wCEAAkGBhQSERQSEhQVFRUWGBcYFxcYGRoZFxcVHRkVGBgZFxUcGyYeGBokHBcUIC8gJCcpLS0sFx4xNTAqNSYrLCkBCQoKDgwOGg8PGi0kHCUsLCwsLCwsLCwsLCwsLCwsKSwsLCwsLCwpLCwsLCwsLCksLCwsLCwsLCwsLCwsLCksLP/AABEIAHQAyAMBIgACEQEDEQH/xAAbAAABBQEBAAAAAAAAAAAAAAADAAECBAUGB//EAEAQAAECBAQCBgcGBAYDAAAAAAECEQADITEFEkFRBGEGEyJxgZEyU5OhsdHSFVKSweHwBzNC8RQjcnOisiVi0//EABoBAAIDAQEAAAAAAAAAAAAAAAECAAMFBAb/xAAmEQACAgEEAgICAwEAAAAAAAAAAQIREgMhMVEEQRRxEyMyYcEi/9oADAMBAAIRAxEAPwBHGJ/r5/tZn1RFeM8R6+f7WZ9UV1JiCo31BL0Y2TZY+2uI9fP9rM+qF9t8R6+f7WZ9UUonKlFRCUhySABuSWA84mMRrZa+2uI9fP8AazPqgpxqfk/nznKvWzHAA/1c/dD8R0b4hCSpUpQCbmhbd2JhcLg82alGRDpIUXsMwJcOdaACOectN07VX/jLoxnuqfAH7b4j18/2sz6osKxib1YPX8QF5iFPNWzM4YZqGKqcMmGYZQlqMwO6G7QapcRPisNmS0AzEKSHUKszgDyN/IwZ42qYsbp2OMZn+vn+0mfVB0YzPYnr51/WL2V/7QEYFPbOZUzK2bNlLZWcF9m1h8Pw6ZMrLQpQCk5iASA9n2F4MnCuUBKV+yX2zP8AXzvar+qHTjE/1872q/qgM3glSzlmJUlTAsaFjUFoYCLkotbFTclsXBjE/wBfO9ov6oJLxif6+b7RfziklMFETFdAcn2Wzi071032i/nEhi871032i/qim8OFQcV0Lk+y79rTvXTfaL+qF9rTvXTfaL+cVHh4OK6Jky6nFp3rpvtF/OJjFZ3rZvtF/OKKRBAIVxXQyk+y59qTvWzfaL+cTTik31s38a/qinDpMTFdEyZoJxSb62Z+NfziYxKb62Z+NXzijBBDYroTJ9lhWJTW/mzfxq+cKKqjCgYromT7OfWmBkQZcRIhg2VymNLo6gHi+HBt1qPi8UiiNbonJfjJP+onySoxVq/wb/ot095r7PROI4VE1C0qfKoFJuKG5BAoecRw3BkS0AIKgA7Vc1LmpGtIn/in+9f3to37rA8xcFyLOQ9Q7AseZjz1+jboDK6NSxxCp4UrrDQj+moCSwKaUbWkQxvoyiekIUqYkOFApb0sqgzlJFifdG2lQCMy1ABKXKzQMLk7BvCHQJcxCZiFJUkgFKk9oEaEEc9obJvcWlxRT+zgJQQpwMmWtx2cosGzc4p4TgCJAUJeZipJJUXNKBmHM++HmS1F2USXJYkvSlC1RaoETWVNd3FidjybX46wub4GxRyPTiQ3Fn/Qj87RhNHS9OHM9Jd3lpcXy+LV38Y50A7DY/pzjc8Z3pIxfIX7GRh2h8kSAjqo57IQgmJtDgQAjCHAh2hxBIOhMFERRExC8sZDxIJhgImkQQMkIm/dEUiCNBEBqh4ShCiBONHG9UkAglnJDVbZ9IFMxwCYPut6IuVUvsA8Z6+IzKd2q7C6iGvSAiQFKITr2hqdHPe0ebXkaijjZr/ihdtHTyONQqxb9bR0HRdLcSgkE0VbTsmvNo4fCZLKSSMoKhV6to/z/SOow/pAJE9JDMxcn7llMBWxpfuaO6Pl5aMs2rOf8KjqLHg9EnykszttVnP5WvzgCJ6esCVJKSpwC6SFEP77guKENqIrYBjaOLRmQMqgploNSBuWFBavM8o2TIzBgxAOocuHNNH79hyjMuzVQPpkQML4g0/lEebCBdBU5cN4dwG6t3GrqUSG8Y1JAZLAkPXx5hrcucDWlVg9yWDANsxtfTaHsStwSQKBNSHLkHaw0GkR6pyDU7akja/9osLFahQLPViD5awpdGsBtVzW4r+3hBjlOnA/z0/7aTTvU/wjmzHouLYBLnrBJU4SkFlf01IuL1OscxwuBIVxapCicoKwCCASwcVIb3Rs+N5EFp10ZXkaMnO+zAaFG9jmCIkJlqRmObM4UxZmbRxeLPE9GZaZSliYSQnMAyWNAW3e/lF/ytOk+yn407a6OYhwI6HC+j6JsrOpZSczMMtBoS9YaX0cQZ6pXXMxLFg9Nw7Qfkwtronx50n2YGSJJRG7i2FIkpQAXzOHIGhbeC8X0ZShC1CYTlTmYpAGmr84X5MHW/IfjzV7cGAExICNzDOjomy0r63K5ZmFPeIFwGE9aqYnPlKOTvVt6Qfkae+/HIPwz2254MvKIm0aZwZpyZWcdpu1s76Pyg3HYIJKcwWFdpmAYi/PlEWvDJU+QPSni7XBloRE+rgoiTR0Wc5VUIUGmJhRLIeU8agjtpZwwO4O474hw/EsCc3aej6mnzOukVOISpKmU7l31r8DBuGlipWFEXoQHFXEeXrY36pGpw04sSGJoAN6m9d2MN/iT2q9oAjerhz77fGBSurTVLkim4zbxcmSQTUEKZIDAMTdR5lmbS8VurFNroQJiuIkmWopdTFhTL/USLWa4j1pRJYdi5apD2FA967eEeT4PxipBMxNFkNQPRz2QdHesetSSFoSVIZbAlrhRFRbmbw0HfBZBlmWkpFnvVy7c4AhVAqoAZ3O9a6tDqBTR1BrVDmljZtdKxKgYEG1bsbWJueXOLBhparli27Fjy5xIKIoxGxUD+dRCZzb3MW8rMYj1bUO1de7xgBor6uGNd791bQRU4hqau5IvV3q8Rlqqa3rsbWhlL5+Fj+sKMQmKNTQPsXB8BV/GATTmKW1FGb/AKvptBVOzhuYBA+AeI5X2d+/TWIQfMQGIpvSv5QGVxACyGIKWNhc6JIv8KxYUQ7PVq/vWIEh+/ur4PaCEacoqLZWLXo3vgQIYUJL99OewiSyHqwPhUbNeIpZqedfi9O6IAU1aa0HlBZM8AgZRpUact3gMx1O1R3074ZMy4tQbfHeIQsqKLs7bgXGopzili8kdUCGos01rV+68FVLYE1dhX5+ERxInqWpcF9uVa+UX6G2ovsp11+t/RiBESCDDARJo9AYBJclIupzsPnCgSjCgBPNZ+VGUFNdNTzytp3xkcVLmZlEIUBVidr3Mb8viQUdvU0LOBpeMOaSo+kGLukUpzBNLWjzELZtxA8DxRAbV/3+cdBwqCvUWsAX1q/heOZMl1dkDzIbSr/GOhwaYwMtebtFgQQwVo5NGvrEnH2GR02GcIAjrVemt+qyrDOwbMHd3c+Uej4Tgo6pHWmcpZAKj18wHMasWmMCHjzjB8NUVZSSouKJqAXY+Orx6dKVQApNCRVnIGtP7wsNh4Ky7Kw9IQUgrYl6zFuO5RU484X+HQUdpINwcxKjzq5N4khegHi8SQshNRvrW+sW2NRUmYZL0zsNpswNybM0FHAS2Ppt/uTPP0onNlJN9bmBzuKRLSMxCSpWVL0zHQAQLZKQkYekj05jP62Z7+1DJw1Oi19pz/MWa0tW8FXW3i2/PfziL7AkWGvu3gWGiCcOB/rm7UmK+cCOGAP/AJs72hp+UWxMDa66GkASXAG1Lv5bxLDQH7J162d+N/flvEEYU5P+bPDD7yS//GkWHZiXsd/hYRIL0D+9vMXiWSinMwzXrZz0rmFu7LEThKriZN80F/HI8WZi1AgfoW+Hzh0Fg2YnVvujSmoiWFIrfZB9bPfbsf8AzgRwav8ANm7+kim9OrrF4TFFwTzJBA7qaQwo4KudKN5xCFZWENUTZ58UfAp90Dn4SShTTZpYOxUkJLbsmNA9kalxW1Ryu8DVLUQSKqAswGmp7/hDxk07FlFNUcuZUJot8TJObtDKTVne/OB9R3x6CE8opmBOOMmioqXCiwqTChrFo864TiE0BSQLUoPMeMF43D+qYpkkpLkKJypqaVep/SLn29/hqDgyJjFlTklUxSvvE2Zjal9I5vEcZmz1grUlBqyQgJA70gXpeMKMFp27NZJyZpcBhnETJgyy8gUHSpR7GVtxSoeNvgcDUbAzMt0puB7y3dC6HYUiYtEtXEAlSSUgOWOqSCGDx3PBYAiUrrZnZKSQrtdnawFjShiif/TLoxKvR7AZicq5iAjIVEAgPUMSWPvjqJcoMLFg25b8oeUK0DCherfCJTENZydAKv8A2gUWrYmFgB/Ia0079IAldEXBKd99HdoIQ1w130p3awyZboSTUAPo/hzghHSk3Kj7iw8ogB2hQEh66v3c4JLXRqjl+9IYJY12vSvIUhQgpZZLn0rMHZ/3vEpatCD8+RFhApjJHWFXZA7RNgH+7EcU4uTLSDOnIkpUAzryEjVh5VEGgNhUkA0pWzxELauYjkT+yYFwvEyJyc0maiYkMOwoK7gQ7+cKSkEUdjYsXvsUvEaCqYWXMJ0Fr5q/rC6t6gn8u6GyMbuO4W5HeJlmDU79ue0AIyQxepPlRr7HviLq583PyrEy24NNf38REMpcsWejZRT9eUQgEy6uH2obcngsySRRNQ+r0OzwkzQWcAaCtSNORiE4lmDUqd2Ggej21iEGnAgHNmYj0XNf7190RQsW1IINXL7E2/esN1oCHJpTtEt2jQAgtW1IU0JoHUDW2gO401goBnFYLgKJIJBBLnfs6ZYi0W18KbuWD0cB31Ib3QAobSNXxdS40ZflQqVgVS3h4lCjrtnJRRm4aJ7ZwCLsQ7E13vzhldCJM1aU5UhNgMvaHct+/SDS5hSGDRr9H0lSlKJ9EU7z+g98cupSi2zp07ckkUMA6CyeFWvKEqUUkdoZwElTgFLCrC/KNyZhctYAUhJAOgYOLFhYjaLCGK5hJq48GA/Mw80AJLAvqEi8ZbNJFSfh8shsqSzEO5ADvWtTDp4BALhN2oSXblXswdSAlB0AcFywoOVoEJhXkUlikhyHYvu2WqRX3QBySUJAPZoQfI7C/hBZaKAJ8BsG7oCmYgnqwp1irBiQDq12g06h+du8P8BAIQVXwqDTytDzDR60Fd+dhAnrpZzT4DSIlaWJVMAA1BZuRuHtzgDBEIdimjnUX8o8n/ilhq1cfnKOsHVocJNWD/hj14AggvR2qNeWzxwH8TFGWqZMb0kpQTV8x2I5QyFe5xX8MZrYnLKQQDn7INbWejx7YKqBqH3r+bGPEP4bq/8AJyA+pHuj3CZLag0OtvPSJIkSPWVYuNiAK6X0ggVmqwO9nfTxiBmcidqU8zBUzOy7s9O7xhQsFNURQfBvB7RALHwpqD3PBp2YDfeny1istYTVbBjoGuWF9XghHzFJZlKY0pQfusSmquXN9Gq9A50hCYTa1Rzfb4QyVFso5sGo+xq5iEB5g5so3YsXG7d7abRES2Yk77AAbPDzJeZwW52FBo7vtDAVr3D4+Jr8YJBp041ZTbEt6PePDnHD9JMXnyJuVBBSoApI7TVYh9bbax2xQ7uQxFdf3745vp3gJVLSpKjLKPSUHIygWpzYvyi7Tk4lGpFSRys7pbxLZioAA7DSrNc90NHOY3h3Vf1O90j0kmvpAgVJaj01hRY9aaKVoxfJ6v034cSOFMyV2VOA9NTcUvGz/Dsk8ChalFSlqUST3tpyAhQoqTbW5a0kwi8RWFGoqtWjt2gKQVPGqUrITQvpzHzh4UVv2PH0DxxRRwwykjOpieRzEwuisgDhUK1Vf8RHh4QoURBZb4tAQt0gA5VVau99fGM1GILISMzaUCdu6FChWFegaMcUJaTlRVAP9X1Rz3EYmmWkgSJJDEMrrFA11BmQoUW+hPYLCenM0TpfDolcPLQtaQciFA/9iHpqI7bHcMlTg02WFgkUJUNOREKFCvkaJ5zw+BSuGxCUuUliJlHLioUY6vjsVWVhIOVwSSL3ZqkhoUKFY1FYYgtIWMzsTdtuTCN3jOKKJSVgByEf8mBhQoHsF7CE1kI17NzUm1zHGY50lnoRMyKCCkOFAOfSI1caXZ4UKDEEmbfR7j1rJQpRICKeBA11reOhKGpChRBkSnSAw0faMCbxasyq7eDg22tChQQMXAYgpU6Wg1C3Bu7ZSaF9xG7xUhM2TMQoBilQLUNjChQUIjyDFZXYQXUCokllEfd0etzeFChQ64A+T//Z"/>
          <p:cNvSpPr>
            <a:spLocks noChangeAspect="1" noChangeArrowheads="1"/>
          </p:cNvSpPr>
          <p:nvPr/>
        </p:nvSpPr>
        <p:spPr bwMode="auto">
          <a:xfrm>
            <a:off x="155575" y="-525463"/>
            <a:ext cx="1905000" cy="1104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4" name="AutoShape 10" descr="data:image/jpg;base64,/9j/4AAQSkZJRgABAQAAAQABAAD/2wCEAAkGBhQSERQSEhQVFRUWGBcYFxcYGRoZFxcVHRkVGBgZFxUcGyYeGBokHBcUIC8gJCcpLS0sFx4xNTAqNSYrLCkBCQoKDgwOGg8PGi0kHCUsLCwsLCwsLCwsLCwsLCwsKSwsLCwsLCwpLCwsLCwsLCksLCwsLCwsLCwsLCwsLCksLP/AABEIAHQAyAMBIgACEQEDEQH/xAAbAAABBQEBAAAAAAAAAAAAAAADAAECBAUGB//EAEAQAAECBAQCBgcGBAYDAAAAAAECEQADITEFEkFRBGEGEyJxgZEyU5OhsdHSFVKSweHwBzNC8RQjcnOisiVi0//EABoBAAIDAQEAAAAAAAAAAAAAAAECAAMFBAb/xAAmEQACAgEEAgICAwEAAAAAAAAAAQIREgMhMVEEQRRxEyMyYcEi/9oADAMBAAIRAxEAPwBHGJ/r5/tZn1RFeM8R6+f7WZ9UV1JiCo31BL0Y2TZY+2uI9fP9rM+qF9t8R6+f7WZ9UUonKlFRCUhySABuSWA84mMRrZa+2uI9fP8AazPqgpxqfk/nznKvWzHAA/1c/dD8R0b4hCSpUpQCbmhbd2JhcLg82alGRDpIUXsMwJcOdaACOectN07VX/jLoxnuqfAH7b4j18/2sz6osKxib1YPX8QF5iFPNWzM4YZqGKqcMmGYZQlqMwO6G7QapcRPisNmS0AzEKSHUKszgDyN/IwZ42qYsbp2OMZn+vn+0mfVB0YzPYnr51/WL2V/7QEYFPbOZUzK2bNlLZWcF9m1h8Pw6ZMrLQpQCk5iASA9n2F4MnCuUBKV+yX2zP8AXzvar+qHTjE/1872q/qgM3glSzlmJUlTAsaFjUFoYCLkotbFTclsXBjE/wBfO9ov6oJLxif6+b7RfziklMFETFdAcn2Wzi071032i/nEhi871032i/qim8OFQcV0Lk+y79rTvXTfaL+qF9rTvXTfaL+cVHh4OK6Jky6nFp3rpvtF/OJjFZ3rZvtF/OKKRBAIVxXQyk+y59qTvWzfaL+cTTik31s38a/qinDpMTFdEyZoJxSb62Z+NfziYxKb62Z+NXzijBBDYroTJ9lhWJTW/mzfxq+cKKqjCgYromT7OfWmBkQZcRIhg2VymNLo6gHi+HBt1qPi8UiiNbonJfjJP+onySoxVq/wb/ot095r7PROI4VE1C0qfKoFJuKG5BAoecRw3BkS0AIKgA7Vc1LmpGtIn/in+9f3to37rA8xcFyLOQ9Q7AseZjz1+jboDK6NSxxCp4UrrDQj+moCSwKaUbWkQxvoyiekIUqYkOFApb0sqgzlJFifdG2lQCMy1ABKXKzQMLk7BvCHQJcxCZiFJUkgFKk9oEaEEc9obJvcWlxRT+zgJQQpwMmWtx2cosGzc4p4TgCJAUJeZipJJUXNKBmHM++HmS1F2USXJYkvSlC1RaoETWVNd3FidjybX46wub4GxRyPTiQ3Fn/Qj87RhNHS9OHM9Jd3lpcXy+LV38Y50A7DY/pzjc8Z3pIxfIX7GRh2h8kSAjqo57IQgmJtDgQAjCHAh2hxBIOhMFERRExC8sZDxIJhgImkQQMkIm/dEUiCNBEBqh4ShCiBONHG9UkAglnJDVbZ9IFMxwCYPut6IuVUvsA8Z6+IzKd2q7C6iGvSAiQFKITr2hqdHPe0ebXkaijjZr/ihdtHTyONQqxb9bR0HRdLcSgkE0VbTsmvNo4fCZLKSSMoKhV6to/z/SOow/pAJE9JDMxcn7llMBWxpfuaO6Pl5aMs2rOf8KjqLHg9EnykszttVnP5WvzgCJ6esCVJKSpwC6SFEP77guKENqIrYBjaOLRmQMqgploNSBuWFBavM8o2TIzBgxAOocuHNNH79hyjMuzVQPpkQML4g0/lEebCBdBU5cN4dwG6t3GrqUSG8Y1JAZLAkPXx5hrcucDWlVg9yWDANsxtfTaHsStwSQKBNSHLkHaw0GkR6pyDU7akja/9osLFahQLPViD5awpdGsBtVzW4r+3hBjlOnA/z0/7aTTvU/wjmzHouLYBLnrBJU4SkFlf01IuL1OscxwuBIVxapCicoKwCCASwcVIb3Rs+N5EFp10ZXkaMnO+zAaFG9jmCIkJlqRmObM4UxZmbRxeLPE9GZaZSliYSQnMAyWNAW3e/lF/ytOk+yn407a6OYhwI6HC+j6JsrOpZSczMMtBoS9YaX0cQZ6pXXMxLFg9Nw7Qfkwtronx50n2YGSJJRG7i2FIkpQAXzOHIGhbeC8X0ZShC1CYTlTmYpAGmr84X5MHW/IfjzV7cGAExICNzDOjomy0r63K5ZmFPeIFwGE9aqYnPlKOTvVt6Qfkae+/HIPwz2254MvKIm0aZwZpyZWcdpu1s76Pyg3HYIJKcwWFdpmAYi/PlEWvDJU+QPSni7XBloRE+rgoiTR0Wc5VUIUGmJhRLIeU8agjtpZwwO4O474hw/EsCc3aej6mnzOukVOISpKmU7l31r8DBuGlipWFEXoQHFXEeXrY36pGpw04sSGJoAN6m9d2MN/iT2q9oAjerhz77fGBSurTVLkim4zbxcmSQTUEKZIDAMTdR5lmbS8VurFNroQJiuIkmWopdTFhTL/USLWa4j1pRJYdi5apD2FA967eEeT4PxipBMxNFkNQPRz2QdHesetSSFoSVIZbAlrhRFRbmbw0HfBZBlmWkpFnvVy7c4AhVAqoAZ3O9a6tDqBTR1BrVDmljZtdKxKgYEG1bsbWJueXOLBhparli27Fjy5xIKIoxGxUD+dRCZzb3MW8rMYj1bUO1de7xgBor6uGNd791bQRU4hqau5IvV3q8Rlqqa3rsbWhlL5+Fj+sKMQmKNTQPsXB8BV/GATTmKW1FGb/AKvptBVOzhuYBA+AeI5X2d+/TWIQfMQGIpvSv5QGVxACyGIKWNhc6JIv8KxYUQ7PVq/vWIEh+/ur4PaCEacoqLZWLXo3vgQIYUJL99OewiSyHqwPhUbNeIpZqedfi9O6IAU1aa0HlBZM8AgZRpUact3gMx1O1R3074ZMy4tQbfHeIQsqKLs7bgXGopzili8kdUCGos01rV+68FVLYE1dhX5+ERxInqWpcF9uVa+UX6G2ovsp11+t/RiBESCDDARJo9AYBJclIupzsPnCgSjCgBPNZ+VGUFNdNTzytp3xkcVLmZlEIUBVidr3Mb8viQUdvU0LOBpeMOaSo+kGLukUpzBNLWjzELZtxA8DxRAbV/3+cdBwqCvUWsAX1q/heOZMl1dkDzIbSr/GOhwaYwMtebtFgQQwVo5NGvrEnH2GR02GcIAjrVemt+qyrDOwbMHd3c+Uej4Tgo6pHWmcpZAKj18wHMasWmMCHjzjB8NUVZSSouKJqAXY+Orx6dKVQApNCRVnIGtP7wsNh4Ky7Kw9IQUgrYl6zFuO5RU484X+HQUdpINwcxKjzq5N4khegHi8SQshNRvrW+sW2NRUmYZL0zsNpswNybM0FHAS2Ppt/uTPP0onNlJN9bmBzuKRLSMxCSpWVL0zHQAQLZKQkYekj05jP62Z7+1DJw1Oi19pz/MWa0tW8FXW3i2/PfziL7AkWGvu3gWGiCcOB/rm7UmK+cCOGAP/AJs72hp+UWxMDa66GkASXAG1Lv5bxLDQH7J162d+N/flvEEYU5P+bPDD7yS//GkWHZiXsd/hYRIL0D+9vMXiWSinMwzXrZz0rmFu7LEThKriZN80F/HI8WZi1AgfoW+Hzh0Fg2YnVvujSmoiWFIrfZB9bPfbsf8AzgRwav8ANm7+kim9OrrF4TFFwTzJBA7qaQwo4KudKN5xCFZWENUTZ58UfAp90Dn4SShTTZpYOxUkJLbsmNA9kalxW1Ryu8DVLUQSKqAswGmp7/hDxk07FlFNUcuZUJot8TJObtDKTVne/OB9R3x6CE8opmBOOMmioqXCiwqTChrFo864TiE0BSQLUoPMeMF43D+qYpkkpLkKJypqaVep/SLn29/hqDgyJjFlTklUxSvvE2Zjal9I5vEcZmz1grUlBqyQgJA70gXpeMKMFp27NZJyZpcBhnETJgyy8gUHSpR7GVtxSoeNvgcDUbAzMt0puB7y3dC6HYUiYtEtXEAlSSUgOWOqSCGDx3PBYAiUrrZnZKSQrtdnawFjShiif/TLoxKvR7AZicq5iAjIVEAgPUMSWPvjqJcoMLFg25b8oeUK0DCherfCJTENZydAKv8A2gUWrYmFgB/Ia0079IAldEXBKd99HdoIQ1w130p3awyZboSTUAPo/hzghHSk3Kj7iw8ogB2hQEh66v3c4JLXRqjl+9IYJY12vSvIUhQgpZZLn0rMHZ/3vEpatCD8+RFhApjJHWFXZA7RNgH+7EcU4uTLSDOnIkpUAzryEjVh5VEGgNhUkA0pWzxELauYjkT+yYFwvEyJyc0maiYkMOwoK7gQ7+cKSkEUdjYsXvsUvEaCqYWXMJ0Fr5q/rC6t6gn8u6GyMbuO4W5HeJlmDU79ue0AIyQxepPlRr7HviLq583PyrEy24NNf38REMpcsWejZRT9eUQgEy6uH2obcngsySRRNQ+r0OzwkzQWcAaCtSNORiE4lmDUqd2Ggej21iEGnAgHNmYj0XNf7190RQsW1IINXL7E2/esN1oCHJpTtEt2jQAgtW1IU0JoHUDW2gO401goBnFYLgKJIJBBLnfs6ZYi0W18KbuWD0cB31Ib3QAobSNXxdS40ZflQqVgVS3h4lCjrtnJRRm4aJ7ZwCLsQ7E13vzhldCJM1aU5UhNgMvaHct+/SDS5hSGDRr9H0lSlKJ9EU7z+g98cupSi2zp07ckkUMA6CyeFWvKEqUUkdoZwElTgFLCrC/KNyZhctYAUhJAOgYOLFhYjaLCGK5hJq48GA/Mw80AJLAvqEi8ZbNJFSfh8shsqSzEO5ADvWtTDp4BALhN2oSXblXswdSAlB0AcFywoOVoEJhXkUlikhyHYvu2WqRX3QBySUJAPZoQfI7C/hBZaKAJ8BsG7oCmYgnqwp1irBiQDq12g06h+du8P8BAIQVXwqDTytDzDR60Fd+dhAnrpZzT4DSIlaWJVMAA1BZuRuHtzgDBEIdimjnUX8o8n/ilhq1cfnKOsHVocJNWD/hj14AggvR2qNeWzxwH8TFGWqZMb0kpQTV8x2I5QyFe5xX8MZrYnLKQQDn7INbWejx7YKqBqH3r+bGPEP4bq/8AJyA+pHuj3CZLag0OtvPSJIkSPWVYuNiAK6X0ggVmqwO9nfTxiBmcidqU8zBUzOy7s9O7xhQsFNURQfBvB7RALHwpqD3PBp2YDfeny1istYTVbBjoGuWF9XghHzFJZlKY0pQfusSmquXN9Gq9A50hCYTa1Rzfb4QyVFso5sGo+xq5iEB5g5so3YsXG7d7abRES2Yk77AAbPDzJeZwW52FBo7vtDAVr3D4+Jr8YJBp041ZTbEt6PePDnHD9JMXnyJuVBBSoApI7TVYh9bbax2xQ7uQxFdf3745vp3gJVLSpKjLKPSUHIygWpzYvyi7Tk4lGpFSRys7pbxLZioAA7DSrNc90NHOY3h3Vf1O90j0kmvpAgVJaj01hRY9aaKVoxfJ6v034cSOFMyV2VOA9NTcUvGz/Dsk8ChalFSlqUST3tpyAhQoqTbW5a0kwi8RWFGoqtWjt2gKQVPGqUrITQvpzHzh4UVv2PH0DxxRRwwykjOpieRzEwuisgDhUK1Vf8RHh4QoURBZb4tAQt0gA5VVau99fGM1GILISMzaUCdu6FChWFegaMcUJaTlRVAP9X1Rz3EYmmWkgSJJDEMrrFA11BmQoUW+hPYLCenM0TpfDolcPLQtaQciFA/9iHpqI7bHcMlTg02WFgkUJUNOREKFCvkaJ5zw+BSuGxCUuUliJlHLioUY6vjsVWVhIOVwSSL3ZqkhoUKFY1FYYgtIWMzsTdtuTCN3jOKKJSVgByEf8mBhQoHsF7CE1kI17NzUm1zHGY50lnoRMyKCCkOFAOfSI1caXZ4UKDEEmbfR7j1rJQpRICKeBA11reOhKGpChRBkSnSAw0faMCbxasyq7eDg22tChQQMXAYgpU6Wg1C3Bu7ZSaF9xG7xUhM2TMQoBilQLUNjChQUIjyDFZXYQXUCokllEfd0etzeFChQ64A+T//Z"/>
          <p:cNvSpPr>
            <a:spLocks noChangeAspect="1" noChangeArrowheads="1"/>
          </p:cNvSpPr>
          <p:nvPr/>
        </p:nvSpPr>
        <p:spPr bwMode="auto">
          <a:xfrm>
            <a:off x="155575" y="-525463"/>
            <a:ext cx="1905000" cy="1104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6" name="AutoShape 12" descr="data:image/jpg;base64,/9j/4AAQSkZJRgABAQAAAQABAAD/2wCEAAkGBhQSERQSEhQVFRUWGBcYFxcYGRoZFxcVHRkVGBgZFxUcGyYeGBokHBcUIC8gJCcpLS0sFx4xNTAqNSYrLCkBCQoKDgwOGg8PGi0kHCUsLCwsLCwsLCwsLCwsLCwsKSwsLCwsLCwpLCwsLCwsLCksLCwsLCwsLCwsLCwsLCksLP/AABEIAHQAyAMBIgACEQEDEQH/xAAbAAABBQEBAAAAAAAAAAAAAAADAAECBAUGB//EAEAQAAECBAQCBgcGBAYDAAAAAAECEQADITEFEkFRBGEGEyJxgZEyU5OhsdHSFVKSweHwBzNC8RQjcnOisiVi0//EABoBAAIDAQEAAAAAAAAAAAAAAAECAAMFBAb/xAAmEQACAgEEAgICAwEAAAAAAAAAAQIREgMhMVEEQRRxEyMyYcEi/9oADAMBAAIRAxEAPwBHGJ/r5/tZn1RFeM8R6+f7WZ9UV1JiCo31BL0Y2TZY+2uI9fP9rM+qF9t8R6+f7WZ9UUonKlFRCUhySABuSWA84mMRrZa+2uI9fP8AazPqgpxqfk/nznKvWzHAA/1c/dD8R0b4hCSpUpQCbmhbd2JhcLg82alGRDpIUXsMwJcOdaACOectN07VX/jLoxnuqfAH7b4j18/2sz6osKxib1YPX8QF5iFPNWzM4YZqGKqcMmGYZQlqMwO6G7QapcRPisNmS0AzEKSHUKszgDyN/IwZ42qYsbp2OMZn+vn+0mfVB0YzPYnr51/WL2V/7QEYFPbOZUzK2bNlLZWcF9m1h8Pw6ZMrLQpQCk5iASA9n2F4MnCuUBKV+yX2zP8AXzvar+qHTjE/1872q/qgM3glSzlmJUlTAsaFjUFoYCLkotbFTclsXBjE/wBfO9ov6oJLxif6+b7RfziklMFETFdAcn2Wzi071032i/nEhi871032i/qim8OFQcV0Lk+y79rTvXTfaL+qF9rTvXTfaL+cVHh4OK6Jky6nFp3rpvtF/OJjFZ3rZvtF/OKKRBAIVxXQyk+y59qTvWzfaL+cTTik31s38a/qinDpMTFdEyZoJxSb62Z+NfziYxKb62Z+NXzijBBDYroTJ9lhWJTW/mzfxq+cKKqjCgYromT7OfWmBkQZcRIhg2VymNLo6gHi+HBt1qPi8UiiNbonJfjJP+onySoxVq/wb/ot095r7PROI4VE1C0qfKoFJuKG5BAoecRw3BkS0AIKgA7Vc1LmpGtIn/in+9f3to37rA8xcFyLOQ9Q7AseZjz1+jboDK6NSxxCp4UrrDQj+moCSwKaUbWkQxvoyiekIUqYkOFApb0sqgzlJFifdG2lQCMy1ABKXKzQMLk7BvCHQJcxCZiFJUkgFKk9oEaEEc9obJvcWlxRT+zgJQQpwMmWtx2cosGzc4p4TgCJAUJeZipJJUXNKBmHM++HmS1F2USXJYkvSlC1RaoETWVNd3FidjybX46wub4GxRyPTiQ3Fn/Qj87RhNHS9OHM9Jd3lpcXy+LV38Y50A7DY/pzjc8Z3pIxfIX7GRh2h8kSAjqo57IQgmJtDgQAjCHAh2hxBIOhMFERRExC8sZDxIJhgImkQQMkIm/dEUiCNBEBqh4ShCiBONHG9UkAglnJDVbZ9IFMxwCYPut6IuVUvsA8Z6+IzKd2q7C6iGvSAiQFKITr2hqdHPe0ebXkaijjZr/ihdtHTyONQqxb9bR0HRdLcSgkE0VbTsmvNo4fCZLKSSMoKhV6to/z/SOow/pAJE9JDMxcn7llMBWxpfuaO6Pl5aMs2rOf8KjqLHg9EnykszttVnP5WvzgCJ6esCVJKSpwC6SFEP77guKENqIrYBjaOLRmQMqgploNSBuWFBavM8o2TIzBgxAOocuHNNH79hyjMuzVQPpkQML4g0/lEebCBdBU5cN4dwG6t3GrqUSG8Y1JAZLAkPXx5hrcucDWlVg9yWDANsxtfTaHsStwSQKBNSHLkHaw0GkR6pyDU7akja/9osLFahQLPViD5awpdGsBtVzW4r+3hBjlOnA/z0/7aTTvU/wjmzHouLYBLnrBJU4SkFlf01IuL1OscxwuBIVxapCicoKwCCASwcVIb3Rs+N5EFp10ZXkaMnO+zAaFG9jmCIkJlqRmObM4UxZmbRxeLPE9GZaZSliYSQnMAyWNAW3e/lF/ytOk+yn407a6OYhwI6HC+j6JsrOpZSczMMtBoS9YaX0cQZ6pXXMxLFg9Nw7Qfkwtronx50n2YGSJJRG7i2FIkpQAXzOHIGhbeC8X0ZShC1CYTlTmYpAGmr84X5MHW/IfjzV7cGAExICNzDOjomy0r63K5ZmFPeIFwGE9aqYnPlKOTvVt6Qfkae+/HIPwz2254MvKIm0aZwZpyZWcdpu1s76Pyg3HYIJKcwWFdpmAYi/PlEWvDJU+QPSni7XBloRE+rgoiTR0Wc5VUIUGmJhRLIeU8agjtpZwwO4O474hw/EsCc3aej6mnzOukVOISpKmU7l31r8DBuGlipWFEXoQHFXEeXrY36pGpw04sSGJoAN6m9d2MN/iT2q9oAjerhz77fGBSurTVLkim4zbxcmSQTUEKZIDAMTdR5lmbS8VurFNroQJiuIkmWopdTFhTL/USLWa4j1pRJYdi5apD2FA967eEeT4PxipBMxNFkNQPRz2QdHesetSSFoSVIZbAlrhRFRbmbw0HfBZBlmWkpFnvVy7c4AhVAqoAZ3O9a6tDqBTR1BrVDmljZtdKxKgYEG1bsbWJueXOLBhparli27Fjy5xIKIoxGxUD+dRCZzb3MW8rMYj1bUO1de7xgBor6uGNd791bQRU4hqau5IvV3q8Rlqqa3rsbWhlL5+Fj+sKMQmKNTQPsXB8BV/GATTmKW1FGb/AKvptBVOzhuYBA+AeI5X2d+/TWIQfMQGIpvSv5QGVxACyGIKWNhc6JIv8KxYUQ7PVq/vWIEh+/ur4PaCEacoqLZWLXo3vgQIYUJL99OewiSyHqwPhUbNeIpZqedfi9O6IAU1aa0HlBZM8AgZRpUact3gMx1O1R3074ZMy4tQbfHeIQsqKLs7bgXGopzili8kdUCGos01rV+68FVLYE1dhX5+ERxInqWpcF9uVa+UX6G2ovsp11+t/RiBESCDDARJo9AYBJclIupzsPnCgSjCgBPNZ+VGUFNdNTzytp3xkcVLmZlEIUBVidr3Mb8viQUdvU0LOBpeMOaSo+kGLukUpzBNLWjzELZtxA8DxRAbV/3+cdBwqCvUWsAX1q/heOZMl1dkDzIbSr/GOhwaYwMtebtFgQQwVo5NGvrEnH2GR02GcIAjrVemt+qyrDOwbMHd3c+Uej4Tgo6pHWmcpZAKj18wHMasWmMCHjzjB8NUVZSSouKJqAXY+Orx6dKVQApNCRVnIGtP7wsNh4Ky7Kw9IQUgrYl6zFuO5RU484X+HQUdpINwcxKjzq5N4khegHi8SQshNRvrW+sW2NRUmYZL0zsNpswNybM0FHAS2Ppt/uTPP0onNlJN9bmBzuKRLSMxCSpWVL0zHQAQLZKQkYekj05jP62Z7+1DJw1Oi19pz/MWa0tW8FXW3i2/PfziL7AkWGvu3gWGiCcOB/rm7UmK+cCOGAP/AJs72hp+UWxMDa66GkASXAG1Lv5bxLDQH7J162d+N/flvEEYU5P+bPDD7yS//GkWHZiXsd/hYRIL0D+9vMXiWSinMwzXrZz0rmFu7LEThKriZN80F/HI8WZi1AgfoW+Hzh0Fg2YnVvujSmoiWFIrfZB9bPfbsf8AzgRwav8ANm7+kim9OrrF4TFFwTzJBA7qaQwo4KudKN5xCFZWENUTZ58UfAp90Dn4SShTTZpYOxUkJLbsmNA9kalxW1Ryu8DVLUQSKqAswGmp7/hDxk07FlFNUcuZUJot8TJObtDKTVne/OB9R3x6CE8opmBOOMmioqXCiwqTChrFo864TiE0BSQLUoPMeMF43D+qYpkkpLkKJypqaVep/SLn29/hqDgyJjFlTklUxSvvE2Zjal9I5vEcZmz1grUlBqyQgJA70gXpeMKMFp27NZJyZpcBhnETJgyy8gUHSpR7GVtxSoeNvgcDUbAzMt0puB7y3dC6HYUiYtEtXEAlSSUgOWOqSCGDx3PBYAiUrrZnZKSQrtdnawFjShiif/TLoxKvR7AZicq5iAjIVEAgPUMSWPvjqJcoMLFg25b8oeUK0DCherfCJTENZydAKv8A2gUWrYmFgB/Ia0079IAldEXBKd99HdoIQ1w130p3awyZboSTUAPo/hzghHSk3Kj7iw8ogB2hQEh66v3c4JLXRqjl+9IYJY12vSvIUhQgpZZLn0rMHZ/3vEpatCD8+RFhApjJHWFXZA7RNgH+7EcU4uTLSDOnIkpUAzryEjVh5VEGgNhUkA0pWzxELauYjkT+yYFwvEyJyc0maiYkMOwoK7gQ7+cKSkEUdjYsXvsUvEaCqYWXMJ0Fr5q/rC6t6gn8u6GyMbuO4W5HeJlmDU79ue0AIyQxepPlRr7HviLq583PyrEy24NNf38REMpcsWejZRT9eUQgEy6uH2obcngsySRRNQ+r0OzwkzQWcAaCtSNORiE4lmDUqd2Ggej21iEGnAgHNmYj0XNf7190RQsW1IINXL7E2/esN1oCHJpTtEt2jQAgtW1IU0JoHUDW2gO401goBnFYLgKJIJBBLnfs6ZYi0W18KbuWD0cB31Ib3QAobSNXxdS40ZflQqVgVS3h4lCjrtnJRRm4aJ7ZwCLsQ7E13vzhldCJM1aU5UhNgMvaHct+/SDS5hSGDRr9H0lSlKJ9EU7z+g98cupSi2zp07ckkUMA6CyeFWvKEqUUkdoZwElTgFLCrC/KNyZhctYAUhJAOgYOLFhYjaLCGK5hJq48GA/Mw80AJLAvqEi8ZbNJFSfh8shsqSzEO5ADvWtTDp4BALhN2oSXblXswdSAlB0AcFywoOVoEJhXkUlikhyHYvu2WqRX3QBySUJAPZoQfI7C/hBZaKAJ8BsG7oCmYgnqwp1irBiQDq12g06h+du8P8BAIQVXwqDTytDzDR60Fd+dhAnrpZzT4DSIlaWJVMAA1BZuRuHtzgDBEIdimjnUX8o8n/ilhq1cfnKOsHVocJNWD/hj14AggvR2qNeWzxwH8TFGWqZMb0kpQTV8x2I5QyFe5xX8MZrYnLKQQDn7INbWejx7YKqBqH3r+bGPEP4bq/8AJyA+pHuj3CZLag0OtvPSJIkSPWVYuNiAK6X0ggVmqwO9nfTxiBmcidqU8zBUzOy7s9O7xhQsFNURQfBvB7RALHwpqD3PBp2YDfeny1istYTVbBjoGuWF9XghHzFJZlKY0pQfusSmquXN9Gq9A50hCYTa1Rzfb4QyVFso5sGo+xq5iEB5g5so3YsXG7d7abRES2Yk77AAbPDzJeZwW52FBo7vtDAVr3D4+Jr8YJBp041ZTbEt6PePDnHD9JMXnyJuVBBSoApI7TVYh9bbax2xQ7uQxFdf3745vp3gJVLSpKjLKPSUHIygWpzYvyi7Tk4lGpFSRys7pbxLZioAA7DSrNc90NHOY3h3Vf1O90j0kmvpAgVJaj01hRY9aaKVoxfJ6v034cSOFMyV2VOA9NTcUvGz/Dsk8ChalFSlqUST3tpyAhQoqTbW5a0kwi8RWFGoqtWjt2gKQVPGqUrITQvpzHzh4UVv2PH0DxxRRwwykjOpieRzEwuisgDhUK1Vf8RHh4QoURBZb4tAQt0gA5VVau99fGM1GILISMzaUCdu6FChWFegaMcUJaTlRVAP9X1Rz3EYmmWkgSJJDEMrrFA11BmQoUW+hPYLCenM0TpfDolcPLQtaQciFA/9iHpqI7bHcMlTg02WFgkUJUNOREKFCvkaJ5zw+BSuGxCUuUliJlHLioUY6vjsVWVhIOVwSSL3ZqkhoUKFY1FYYgtIWMzsTdtuTCN3jOKKJSVgByEf8mBhQoHsF7CE1kI17NzUm1zHGY50lnoRMyKCCkOFAOfSI1caXZ4UKDEEmbfR7j1rJQpRICKeBA11reOhKGpChRBkSnSAw0faMCbxasyq7eDg22tChQQMXAYgpU6Wg1C3Bu7ZSaF9xG7xUhM2TMQoBilQLUNjChQUIjyDFZXYQXUCokllEfd0etzeFChQ64A+T//Z"/>
          <p:cNvSpPr>
            <a:spLocks noChangeAspect="1" noChangeArrowheads="1"/>
          </p:cNvSpPr>
          <p:nvPr/>
        </p:nvSpPr>
        <p:spPr bwMode="auto">
          <a:xfrm>
            <a:off x="155575" y="-525463"/>
            <a:ext cx="1905000" cy="1104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40" name="AutoShape 16" descr="data:image/jpg;base64,/9j/4AAQSkZJRgABAQAAAQABAAD/2wBDAAkGBwgHBgkIBwgKCgkLDRYPDQwMDRsUFRAWIB0iIiAdHx8kKDQsJCYxJx8fLT0tMTU3Ojo6Iys/RD84QzQ5Ojf/2wBDAQoKCg0MDRoPDxo3JR8lNzc3Nzc3Nzc3Nzc3Nzc3Nzc3Nzc3Nzc3Nzc3Nzc3Nzc3Nzc3Nzc3Nzc3Nzc3Nzc3Nzf/wAARCACnAN8DASIAAhEBAxEB/8QAHAAAAQUBAQEAAAAAAAAAAAAAAwABAgQFBgcI/8QAPBAAAgECBAQDBwMCBAYDAAAAAQIRAAMEEiExBRNBUSJhgQYUMnGRofCxwdEj4RVikvEHJDNScsIWQrL/xAAZAQEBAQEBAQAAAAAAAAAAAAAAAQIDBAX/xAAfEQEBAAMBAQADAQEAAAAAAAAAAQIREiExAxNRQXH/2gAMAwEAAhEDEQA/APReH4vgvueEwyYXDPiWssq/8uCC9tAXBMdJEzG9SwfEeDXOF4XFYvBYW3ns2HvsthSlhrqgqCY03HyBBMTVLBcMxPD35nEMamHzoQSl52zygXKUIhYhZIYyVEAdKuHwWAs21RsbhWQWcLbu2f6hTEtaAGZp1EAADvAzZthZLUtkaWB4twZrZHEcDYwzm5fVD7p4LnLuMsK0QWgDw7ztNXHxnAkumw+BtjEi4LXIGEDPnKFwIAO6qxB20OtYV3B4C7hMRYu4vCYgXGxBtW7vMC2DccsGUjxTrJ13+EgUd8Ph2x2FujiVt2t4sX7uKJZb1xRYe2BERIL+Qieu7m/w6jUwFzgvGbrWsJZwzWmwq3RGGyOsu6kkkaaoRESCDNczwlFucaf2Y4jctOEv3L2H4gq5HxltSCbQYADMhMPHQaDeNpeFYcXsYOEY5cIlzALYt3FZywbmO5J1B3cmQQ0sddqF7RcIbE8E4NhEv2MNdwl23c58t/SyggshWCW8pAM601V3AOK4dE4liEtKqWw2UACANBoKquYAHatfFDnXLjWWN5W2cDVtBrWc9l80ZT9K9nfmnl492HbknQTVy1bgg1Gxayt4hGlXUyGADXO10g1uWWAoJ71PEKbGHttGpbaoIcu1PduczKrHQEVhtm37jM3jNBrROHVhrVW7hwmxrW2dUJXogaaEVg1IHtRB1cDWaZ7mc0HWamoJNRThakFHWkqmiKhPSiI8tY0FEt2J6UVLZPSrVq3tU2ulcYaSNDRhhyqgwav27GkkUXlDY7VOmuWOya06W60nwoY6CmGGVNzV6TlXt29Nqs4aAD1oqWhvRLdpVHnWLk1I4zG8ROIt5WVvLWsthqTRLhCsFbNJMCBImJ1+lMRXomo430yLJ2q7h7UnWq9rQ1et9DUtJGjgFVLik7TrW1icAmJC5oIBmI0rnrbkHyq/axz2QGDyT31rlZ/HWWD3cO1o5EhEB6CBUUwVq5iU0AHKnQ+f9qHiMb7xmQNDhQ5Xymns49bV1xAzKoWY2Gv81LtZpYxfDlylrWsD4axXYLca2rLzFGYrOoFa6cVzXArwq/8AcBWfjfd7vFDdw6oHa0eZcg+IAjTt1pLUughcI0O9OXkr/wCQNBuEBmhgQO1RL6r/AOQrTK4Gkb0O6pImaGtzwyKmXzLRVZhrSFO4JNJVqskBR7STUUWrFoVKp1t1Yt2vKpWrZbYVcS0RuKza1IALUDQUa0sHUUdVG3WiBBG4qWrrRwV06GigBhNUGxJRiABpU0xw2YAU5p1B7jrbEnWql3EwaFicQGOlVpJ31rph+P8Arnln/GgmJBXU0ZLgb4TNZS/EOgoxuZDCER5Vb+OJPyVxefUVPMCKrcbxOE4Olm9ibxWzdYqjAZp0np086wbvtbw+3iksLzXXMQ9wLAWOvcipfyYz/TTqEbWrdu5pXOYPj3DsSDkxSAjUhgVMTHX81ratMSNBPrNJlL8GiHkaUzXBatvcaWCAkgeVCtNrrpUuJkf4XiT1CVLfGop4PjIxXECqWMpe2EWbnUEkmI8x9KhxDjVzCYxraWEYlpcl+g6RG+m9c8rFDKkgjUEGD+ulPm1h3LPv8WtcO66cx02Jxty3gRjeWpVgCFzdz3qhh+Po1wviOTh1CwGdjrPSsqWYZSxyDbxaUO6AFEax0Na/ZU5jXxXGXYOLYVgT4biXN+sj5xVniOPfCBATaLsMyqDqB3Otc6b1pBHMUkDcfKP2qBuW2n+puNBAqfsq8x1XB8W+LtNnyhkIBInXTetNZrG9nMhV8uub12j6Vvog6Ak9ABvXTG7jFnqISRT8uns3Vu2kuLOV1DCRBg6iR0qUyaoZF1qzZSTQkUk1csIaUi5hlC7irb5cs1VQ0sSXNvSQKxrda+BXr+UjLv3oJvuT8VDbzporvjjHC5WpM061AmnqJGtdIyVOKUU4FENTgVaw+Ce6AzHKv3NPcwhQ+Ehqx3jtrm/XzbxbieLx6W7d+/cuYXDkrZtM08oaAAekVnm4CBlBkff51JXVEZFUSTo0GY6+WvrUWIBhV0PbpXzf+u2lhLjWyCDlK9a07ftHjVwtu2+Ivs6OXV1chgcoEfLy/msJnhQFkmajnJ8qTc+GnS2vafiNi5auJj8U0vnu282WTmnfsRpAHeujwvtxc4pbx2FxtqzhkNjNaZX2iJGu8+KPlGtecgldzm+fSi2rlwo6lyRsJ0gE6j1gfTrWuqa072xi1xCs1p1KxHhaCex8tuwprhZnE6x0J1rj+D484LFMWU8sgggDUgCRM/mtdLw3iFvHB+XaZSvVtCZ2/ekvrcrYtvysM12+Yt2rbMxXxEACoYfF28dg7eKw9slHzaXBlIIMHQSPpU8ajXeBYxbQLu2HYKqLLEx0G59Kz+AI+F4NZs3g9tlFwtbuDK0m43fXb9a2p3t5hEAAnoZ9fvTEaCBG+o6n0/NaNGUnKIB26UxWSZEGIMz+f71lXS+xuHa9mQhWAMw4LaZT0M11DYK1sbVv/QP4rD9hAovuszJIBGonL36etdfdtdRXXC+M5MsWQnhUQOwGlES1VkoJjrSGSYzCfnXRhBEg1asozGF0NQQKdZEVYw91JIXVugpdrIkctoeLSq1+6W0XapYy/mIgArG9VSxNaxxYzy/yEaemExsaZ3CIzMYUCSR2rs5Kl7Hi1xSxglXMbiFmMxl1AHznX6DvV0D0rB4oEsY/AYy4uHF9blxZuuy5SwGgABkgKAB3FbiljuIM6jX96k+qlRbVrPtoKhBGhBqdu4QIFL8J9X2ucqzAIqNkNdBl8tVcx6maPbvkdBXG46dpXyvzsyAEAgGTUD4rgUQJ8/KoWyeZlgyBNHCpzkUWmI2AkD7n9682tNBMpEyRHkaGSGjU+U1O+0sbYIKz0M/70o8EldhsKgmghoNGLLymQ6AkCTQLeWco+tSeDkU61mlFQEtMk67tuRViziLiXBdB8SwQJ001E/f60C3DHUxVlVRLbIGQgwG8IJ9O1YqO4wF3n4RLg1zgFhGhMDpP5pQ7yf8AMDTUqJn/AMj9az/Z5icLcVmzqrLGk5SZJE+tX82a6DDaLMdBBrpL46QRUOn2IpaAx/8AkU6OGEgzPURTMcpkBlnczFFXbHEcRgLUYLEtYvG5qVicpArq/Z/j1huGXP8AFeKp7yHMG8YMQI6bVwLjM7BiTSQsqmJk+dal0jouC8exLcVsnH8SuDDE+LmfCBB30+VF9peNMmJsnhXEy1sJ4jZbQnMZnziK5eZIg7Cdf5pEaRcJIO+vSt91nmOzf2is/wDx5LaY5jjwi7El5za6x2qr7O8fuWcXcbimOvFCnhzyQDI2Arl0lfhYjoaQVCUNyY0nL8Ufz/andOW9xTjeLu4+82Bx15cNn8GQwI+Rq57Qe0Fi7hsOvDsbcFwN4wgZCRl6yO/auUAMfF011mmA8KnMpJ6jer3YnMdVwDjtm1g8QmPxl3mk+DOrMdjqIFZvCuM30x+HbHYrE8lWU3A7Fu24/YVlSSdDr5HemMggRB2Bmnd1o5jU9pOJe+cTS7gr2MuWrSKbbWpQK0ENE/M/X0q8OPIvs7hsOb2K98Df1C/xEZmMlp7Eda55Wy7nby/WkzyInSavd3s4jqPYzHXr3EXtXnuMXssQGuFh4WXp612wWK899i3C8ZsiNWt3VmekZv8A1r0OuuFunPKaptadSaVOBWmXyknOnMmZogTHT86U5uC7qoEA7datcHFg+LEByUGty2SCnYkRJ23GuuwomPsWrfFb9nC5ryNhlIYrqNAS0gaQJM/zXmuPjspsrSDt4tddO1GICSq3FMbkjr5VXvORcblDMPPXv/antWrt+6QgkiTl0FTQOi3LjaETMQdqky8tlDGXB1A2qyuFuYa0q3UtrBksryTpvvpQ8Xdtm6FsksoGmaJ+wrFmg6BhqB170W2SCImRtFV7JM+IkmrNtBGZiwIE7VzySus4K1x8AnMdWOc6oMo/vr1q7EEgqcw6zB6/xVfhnOGFXMzsqqqqA2qkDpp+9GV2ObPnIHxZidK6a8bgrEmACTptQ2gMGywSe9V2NtjC3Lq+SPsflQ7nKuOU94vjIssvMPiBkCT9NvLeml2tMPGSNRPShsCx0J2+dVrRnMivfAj4hcMEdh+daMloZmZbtxYgybh8ZHXcaagfzV0bT+EEnwjz6etMbgtEZypJOk6An9/SmNm0pCEOddACRJ1Pyneq7YTD4tw163cK29i7Exv0OvQ/b0ouAqB4jEDtUSykFQZgaiab3WwVyKXOwKC6TA00ifOklsKWzq4UABSLxmO57fXrQE8WuXNp32plZTrEjuDpUL6pbYcsXLp1JAvEdJ2nckj+aZxaUKLYYsT4RzmAbv17UBSEBAJAZtFWdzSgEkqQQD4oOgPnpUGwtpnVghYKZEuxjTprRDatFCEtsJJg5mP70A7jIELs6gDQtOgPz9any5OUGY7a1AWMOVKuiZSc0AmCfrrTizZ0hBv3NEbXsoGHtBggAfjZTI6lGH716cLBJ3rxzDXFw2ItYhEtZrTpcUsM0kEGPt969ks4hLtlL1s5rd1Q6H/KdR9jXXHJm4w5sR1qa2rQWST9aDcvE6LvTWy0RsK16mo+eU4dhbrRdS5YYFs721AdRqZOuusb9NPOsLB4M8/H3FspdtYVDzEduWCoOmnptJ9Yr2J+H4W48Cyqop1I3Pz+1eUcbtXMJx7jOBtvaSy14l2M7A5x+edZymjGnTADD8Kt8UxlxwcUYVAoXNr0j5DaP5Dc4bFhrqW7xZlLk8pgqzqBmaBAGkiZ9aNwHEXMDirN5shdoVXv7JO2v/1G2o9IrqOJcIx2NsWkbF2mGabdmxbARZk5d8wgkjpWfrTiQl5mIRAFCiUUkqI9dTThGuIYPpBNbPFeC4jB4W/fdRNq7kOUhWWZGw3HnWIpvI2QqV899/OsZRFi2vLyB9yfCPKrCgswOsGAB3E9P5qGGQ3GCDVj1BirtzDYgXAosXNvEQQB17/nzrnYNpHu2sEhR2e7kHhdtJnc6fL51DDveS2RiIFzMTIkjXprrv8AxUMG2IRHF9mY29EzIoLEb6jvPbpVXDYu5iv6t7DjLbJ8KgNmYaaa9Na6NLWDw6YbO1stneCzGCzeZ706ofdptMbbDxZ7hJ0J1+RpxcZfGVDKujHLq3T77/pUcSRiENq6xCuAYzaEdgeh9e/agFhXayBfxapafJlYl+uYgadDtrVu3KOwAIlidDIHp+RVdLZLKXDC3b0Fu4oJBHYz/FES6pdXCrldD4ydh6aGgtLkHMNw5QBpOw/ii33srgALbkPzGZlUFTEWwCT2JVvPeqrsy3AznQmBO2vn+b1PnZ1YNPhBJAUEjrsNe1FJEtKrm2Fi5JYqR456z1+tKygGHRXzSgk66ZtZ7z1pDMUVbIZJA2iVH5+1FzOrSSwDGY7DtQQulrmVS75tM0mJHnv+dabDqx8HLKFWkMDmG52nWlN0vKuy5DtplOvn5TtU7jugC2kDGdddAB171UTZ8kuoJBEiOvkKVxyo8PT4WO0f7/pQVxCcpwMxWIHLM/IgjQ9v1prD3Yi4i5Y0IJmJIj50D3sxeDy8uxJ3mdB270c+Fsuushdd+0fWgO7h81u0h1+ItBj8n8NNbuXHt/1k5bTAUNPWP4oLZD3AeWMzAmdJgx1r0L2ExxxXAbeGulebhTy2j/tOq/b9DXmpeVYSdVJgbz9Yrf8A+GuPFnir4NrjH3lIIZph1kj/ANx6irEr0sqp23qaLFLLTBoNdNo4u2Fz3TAnwgn0ryz2gwaY7/iBi8Ks5b2ItrI31A1Fektibdi1iL158ltJZ2OwUKCT6CvOeF324x7drjbSFUuYkXAGGyKJk9tF+9XL3SSusw/sjhUvWL+Yi5aYkKdQROgPfzroreDwtq0qWrQUK+cRpLdz+dKdGECp5tu41FXmM3Kuf9p0si5ZtJKMZdiBM9tPr9a4/HWLLYhw6rDRkyISxY77/netrj+JTEcRvLzWILkQDlACjQAz3Fc9Y4e2e5L3AoXVA/eev1rhl7XSfF3B2Gwq5bFhXbWQXAZxHU6jf+fKiYm9/wBe3Zi29tJzvoFJ21PlVQ4MW0FtcTeCW5ULbYMyk6xIBMeVK8hu+8WrDKzMwF3mrEg7zG/bX5dKgjwq6XQhlS6QWa545yA9tOvp1o+BuWrnvFkOxYuSVCkFI6aDyp3tP7s1vC3hZVYGVEA36wBvr96hgsKcPy05xuFLga4NJJPf+87UVdswoDBWGY6BmBgyZGm40/DT3GW2LZuZQW8K/wCb677H6fQVyzbVhcaEgGJJCgEGf1P1psS4S5kZXBIJZlaMvcT0Ov60CurcKJe5bKVBaAZJHbtJgVLDzlJIdnfUhnkCeg0qC3RcLMjBiAZUExBgkEfSqXHMTcw3CLCYK9dtM10rcIYSRExI27adqK2Gwr6OFuCZILaAT9KrW0FtyGYsqwSVHn5anb5VxdrHYrDEXcLicSjgakXiR/Fdw5F3C2WMZzbVrhXcnTrQTssSCYgjQmCRt06mp3CAFTQn5SD60JyCVGVipgwOhEH+KVtVKBcp2iCTP1/vQTJW4SSfgaR4vnrpURiIuMhzF8shhop12H07UiolvCCG1OlQBALLlAWIAjcdB+RVD2zygytkKr8KgdADIj50UuAoJzaAwNQY/eoRmBYqpGhIy/3/ADWoYe7bvFuW+bTNqdh3/N/KiCPdYnwKJERGx+f23o9vB4t8OMQbUJkLlgVgjfvO1U78FiFKSxHzJH5261s8NtYO7we0Bwa7efxob1u0pzsGYSDO4jr1HWtYzaWsrMIYyBoY026VPhd84HG28WrtntXBcAAnMZnX0oAWBkDCY0EbDpUlL27mbIDAjL29Kivcbd5L1pLtpgUdQynyOo/Wn6+dcj7KcesWuA27OMZluYdmthMskqDIj0MelEv+0d8ueRbVLfSYJ9a6442ueWUl9cF7R8Sf/AMauxuKbf8AqZVP2msv2JUYd8TicskqttPIak/otA9pXJ4RZi5mF+4sCRtqf1AqXBMVYXCtYS/kxWaSrDwjYa6Cduhq9Y9M6vLsxj3JnQ/I01/iL2sO7CF00JPWuaXF4yw9tn4hg1QHxC7bWG8tfKas3sZZv4VsYeN4TkNma3hksAXJJORSQdD0nqDMa6ayzmmZhds3E3lfE2wAT/Tk9STtUixK3nKj/IAJ/Dp071XxONtC87IZygCSY11/Y/rTjF2ShURJK5gTsOtea/XeDsow9xnSw7O8Z+WYGg6yd9fWld5l4kW3v2uUwzPy9Gnp8tvt2p7mKREfxTlAIUxPpHT+abhbc7MqOCVJJtyAWMTMdaKV2w1y2zIqJdbSbgzGNaOto27a5LeXwiRED6elNjWWw+UshZSMygA76wdPyKrXOJ2wZykTsR066CgIzH3y41vM6kBTJMRPQHQdajiL2Ht4e6bhQBd2J0np8z/eh2cal1wonOJMNAGx3+VUMfiWxF7lriOVkAlBbLgncmfKkm0t00LQW3h05SgIRKLBEd9Dv9Kpe0NsDhNphpmxLQQdtD/b6UlvW+XbFq+1y4rNzAbORSpAgDXeQ3ar3FsH/iHD7eHS9btNbvu03JIIM6D86UvjWLjDcK2GTwQ6wSwkjXoeld4gYYSwxJGaym/TTvXN3/Z3Ei2Dbaw4iPCSJ+prbuYy1hsBhrbhluLaQHMsQ3XaoVYtvl8cy3YnSieEgLEHsOp1rAxd9gEukqyoQSNQW2rRsY5Lv9RjchSAQqMQPOiL7jwkKXie4+k6edAkoxDDcwI7f7/KnwjnE4y1hrABa4C5uMQFUD0+1WeKYRsAlnEXlt3BdJVeScxDBZgga9/LT5VRUVSMylzcYk6kjQaEAfb71LCEojHIELsSSo1PYk96zjxKJS9auqRMypBj5Eb1o2WW8bZXVrk5AQZYTtt5T9aBElEVzbh4AzAgkHeJ3Gp/WrPDuKcRwtrk2b4WyrB1m0hIJaTqQepmm9wYghjsRAKkRQr9nlLdQSSFmBr50lsEN7hDAzMx/FF5QZwSD26iq4xMNchDuQSFJn7fkVYsYgNdCOrKTIGYHX7VRe4Te5OIe2XnOh+PbMBI189a1RiOpAAM76xWMcKWCCyWzhgSZIiex9aA3FHty6izbuDQjse2tbxz0xcJafhnDMFxLBYNMfg7lzImY3/eGQZmO0BegG1WL3s37OspuvhzCLq3vt1YGnZflVa1YFu0LQLBAIjM3Yjv50Qg3FZXkoVy5STtXN0Tb2Z9n2tkNw6+xUt4Tjro0B3+Fo019aIvAuBYYq9vAXTpoBj3IBPcFInpNVjhbbbomogyo6770lw4VCtr+mpglVgCRtoIpupoS9wzgocm3wtmaCWZsWx09FqscLw9QQMAlt1Mq3vDPBJHQgf93eiphlRmK6ZjJhiKb3DDZ8y2oY7nMR+9RdGZbZY5ktEEQQyTpVflFHPu9rC2/MKQTV33W10Vh6zT+62+gb6j+Ku9JpnthLjuWZ7QY7sqwfrFMOFW4IN49j/TP81pDCopHxerVMWbcnc+tTasscKtzPvd2YjRQIqrd9mcNdum6+MxmdtCVdQf0rf5SDoPWpC2nYVdmmPg/Z7AYVyVuXnEyRcfNqD2gdq1FsYdfhdv9RomTz+1IwN4ohAWBof1NEW5a2IEeYmoAr2pEA7VVTFxJkfWIpG6JnM31qIUdTT5B0NEM2RzLeL5606Zbf8A0wU75TH6VHLTRHzoDc270d487hqQuMRHMu+Y5higBj/lp57x6UBQYO7f6jUp7Fv9RoBIppPeqDT86WaNp+lCzef2pZjQGW4VIIAPkRRji2nS0hPmo/eqWc0wbvVATTrSpVKHbTeKZWBMCNfKlSqaBBpoT9BSn/MfpSpVdBiWj4jUSXG5pUqmjZ1LNsQPnSBaPi+1KlV0h58qUedKlTQYyJ1qSWWuIzKCQNzSpVFMEggGakoiQKVKkCMikCaVKqESQfWKUGPFSpUDZh0qJNKlQKSdqbPGhpUqpThwKWeKVKibLNNLMDtSpUV//9k="/>
          <p:cNvSpPr>
            <a:spLocks noChangeAspect="1" noChangeArrowheads="1"/>
          </p:cNvSpPr>
          <p:nvPr/>
        </p:nvSpPr>
        <p:spPr bwMode="auto">
          <a:xfrm>
            <a:off x="155575" y="-669925"/>
            <a:ext cx="1876425" cy="14097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42" name="Picture 18" descr="http://t0.gstatic.com/images?q=tbn:fakgBOMfimw13M:http://www.globopix.net/foto/molise/castello-monforte-3.jpg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402" y="980728"/>
            <a:ext cx="4344606" cy="32542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44" name="AutoShape 20" descr="data:image/jpg;base64,/9j/4AAQSkZJRgABAQAAAQABAAD/2wBDAAkGBwgHBgkIBwgKCgkLDRYPDQwMDRsUFRAWIB0iIiAdHx8kKDQsJCYxJx8fLT0tMTU3Ojo6Iys/RD84QzQ5Ojf/2wBDAQoKCg0MDRoPDxo3JR8lNzc3Nzc3Nzc3Nzc3Nzc3Nzc3Nzc3Nzc3Nzc3Nzc3Nzc3Nzc3Nzc3Nzc3Nzc3Nzc3Nzf/wAARCACgAOgDASIAAhEBAxEB/8QAHAAAAgIDAQEAAAAAAAAAAAAABAUCAwABBgcI/8QAPxAAAgEDAwIEBAMGBgECBwAAAQIDAAQRBRIhMUETIlFhBhRxgTKRoRUjQrHB0QczUmLh8HIWJDRDg5OisvH/xAAZAQADAQEBAAAAAAAAAAAAAAAAAQIDBAX/xAAiEQACAgIDAQADAQEAAAAAAAAAAQIREiEDEzFRBEFhIjL/2gAMAwEAAhEDEQA/APaxOnqa2JkPcV5zcf4g6bBK6ok00YHkljwQ5xnpnI+tGaZ8d6XfTPFmS3Ayd8wABA+hrbrK0d4JF9R+dbDDGciuVj+K9IdSy38ZA44BoW8+NtPgYC3WS5P8W3yhfzpdbFo7XIrdcPb/AB5Yu2JbeeMf6htamS/GOimLeb5Ex/CykN+VLqkLR0uR61mRXFXv+IWmQ5FrHPctjjA8MZ+p5/Suavfj7VrpnEDR2qnGNi5bHPc/2oXFJibSPW61kV4hH8Q6lHN4wv7gyc8tIavb4r1dgFOo3BAGAd2D+lV0MLPaOKzivFV+JtXD7hqVxn3c/wAqZ2Hxzq8H+ZJFcqOMSpz+YwaT4ZILPVxg9K3XGaT8e2t5cRwXVqbcOceJ4gZVPvwOK6+OaOWNZI3V0boynINZuLj6MsrK0GB6GsyKQG6ytZFZuA60AbrKCutW0+0z8xdwoR1G7J/Kl8nxZpCdJ2f/AMYzVKLf6Ae1lc9/6w0j/XN/9o1bF8V6M+c3ez/zjYUYS+BY8rKBg1jTpwPCvoGz/vAoxJEkXcjKynupyKmgJVla3DOM1mR60AbrK1msyKAN1lZmsoA+V7O5RFyDn19aKW7ByI+o6nNLkjt8Y+YZP/pg5/WpqkKv5bnAPB/d/wDNbZmvWHfPMijzH1xmpx6qyHLNkqO560Gtmk/C3SMcdAh+tBXcBgvFizvORkgEDrimptEygP21PdtOfKey1jXqbvMDHnoC39KVuPBcxb4xsOMZ5zWlldiThXYNt/EM5p9jBcaGi3RI8gyAeT1oi1linWRo8+XAOX28/lSqFfGYJ8w8ZcgbRyD2FdXpfwxdrplxfQJJPAP8yQuD+HqVXOcD+lHaD46E5uYuxAOehbNSjkLeZcFe5HSo3N7eW7sh8EOF3BvXkf0o+xA1LTzJeyjeHbC7sAdMcA/Wn2h1g7ylc8Lx75rayqRjYMk9c9ahq8C2pthbEHxFZmOeMA4oRfBEO6eV1k3lQqj2yOarsJwDTLt4PXONtEQatdW4URTSIUOUw2Np9qAt/GbJCqiP3Y5JH/cUNO5SQhgFOTxRkhNNHU23xPrELvLHf3OWPmLPuBP3o0fG2sAqZLuT2wB/bmuLh1F0jxGvAHJbp9arfUnbLlH6cNuPH/eT96Fj8FR27fFGoSuHe9n3ZzjxCAPt0q6X4l1C8UxzXsrIV2lRwCPoK4hLv5iJHyvlYKFxjAPX61arkFfBkJBfbyaf+fgYtnRvP17fSqTcZNIxeTRSbQ+4jlh7VNtTw5WRcY9DVqSJocGc+tYZz0ycUj/akeUGDk9eelW/PwFsCWnaCht45HSroNRngbdFNIjDoVcj+VKFnDDynI9c1nikdRx7UtMNnTL8Vasow17Kw92NXR/GmrIR++yPfn+ea5Iy+9aMuKnGPwLZ3SfH98rKWhjcDqNozRqf4iq3DWmD3O44FebNLmoiQ0nxxHbPVYfjeOXkLH9jWV5V43vz61lHXEVs5zaD1/lWwMdv0qxNJt2QPvlBI483/FWNo8Ebsplm3Kcf5h/t9K5LO7Fg4OM4JXP61ryiQScFx0Y9aLOjxArmafzDdxIeB+VabSIgqt8xONwOPOf7etGQ8QYzEk5YnPqaY6No0+rB/lMAhuRtzmhP2Sm/yzzFex3nr+VNtAa+0OeSfSbt0d+G3oHB4PZh7Gk5OtBiw7T/AIfNtdL8zF8xMrqUjEwVevcdTn0yKLefUtPmdYJvDDBkADjG1vxDrxS9dV1M6p+0Rdhrs4G8wIQT242460Pfy3N7cNNdThpMkHZGqr78AYrJOV7LcUwm606C+UeAksd1hVyXUo/XtwVOMdPTpQNzpl3oiJJcW8IZmxll3E/nUoo5radHinKvGQy/uwRnr0xRnxBeahr0EH7TuwEh5jEMap1z1xV20/4Jr+CefUJplVXEfkGFIHI+lUCUNsEgDhOhYnP6Gp/skBtvzdwF7c/8VL9kEDPzk+G6DI+9aZE4FsWqSwqFREAByPxcfrQ89xJPKZJWySMAA8AZzUjo5XH/ALyclhkcD+1afSjGGzeScDPKj/vpRmLCyo4fC5OM9M0dbqny6qLzazdV25wPzqj9kSKBuvWBwP4BWR6RKXAjvWz6BBT7CXxFvhzQ5NvdK3O3gYx6UUYNSjQt4kZVTjkY7fT9aW208QuY2jRi5O3OcdSO33pxNbQx3iqs8yl5mhU7QfMDgk4xxV5E4m7SzubzcG+VEW7+KTc3/wCOP6Ut1a3NlcGJ4lBx1jkLAj70dPpjCNmW5jCROULMnAYHkfTNBzaNeeLxLCzkZA3gH6gUZBiAb0PV2B+lSDH+Fs1e2malGR+6YgHqpBrYtb1SSbdj6ZUEUZMnBFSzeGcs5X0NXRX7bwgnQn3/AL1XDYO0wN3FM0POVAPXtRLaDYug/dyJkfhLYxTyY1xoCGvqG2yQn8RBKnPHrU/21bcZEuD/ALKp1LR4rS38SFZpSGACDqc8Z6VA6TEZiiPMQsAl3Dkbv9NLsYutF761DxsViMnORjitDXEztEZUEjkntig7nTEhSN5Gk80XikHjb/t571VcWcULRFWlbcSBtIO3GP7/AKUZyFghidYtySQxxgkZ61lJ2tFJwDIxZwn4fXHP61lHZIWCOjtpbhr8WxZvlvk1YLjjcAvT9aJv5LqHU7RIfESJ7hhIoHG3cvXj0zWWskccUTLCxIVcHdkA8c+lG6hcG5vp554zJIWyzKdo+wAwK5sjtUQHW2u7ayia38RJGMYOwZyuDnt0ojVvHhspJbcur+bYyDJP7wdPtmiLy5e5Nv4sZkZIFVDnGF5wOB+prc9y09pawNHvjj3+Gm78PPPb+dGQ8ACVLlbFpU3ib5cHeBzv2fzzRelpcT6eskiyPIsKmZiOQcNnPpWfMyeAbRYsxbtwhPIDYOT+VE2VxLbw3aRFoVePEqIxw454PrRkPGvBbZpdyanNCfFaDZD4abfLny5x79a3creJqkcI8YW5glMi/wAO7L4H/wCtGWd7i7VYECSxlDuXgr0xg57ZFalvc3zRPGGlcM24g88k8nOeeTSy2FMq1CK7ttQtI1WWMNcYlGMeXYvBqepW93BpKTIkiNJFmFsAbjkfh9e9T1DVGXUUjuMyzTPt8Q8ngDk8/bir7ud2trYSOpVUO0SN5YwcdMngZp3oK2K72O9TTfHiEgmeNFSTod2U3D69c0Xfx3EVtBIquBK42uCBkb/MfpxUjcSlDGWjCRkkK7eVDxyOe9Wy3D7YVkMQ2rtRX6AljwOeOmcVOTHiDahBdW9zYDa6RyHe4BADIQxB+hNV6pBdW+oC3cOka27K6Mf4yFxkeuKLublt0Ss8TMUAQOMnAGcL7D0qu9uHad4mdGk468uRkLn1p2Dia1qC6s5LuPaY7mOM4B4YHH6VdptpNcTOERnaKIPJjGVAxuJofWNRe1a6m4cqM4YDk9OSee9WxTytDcbyABCxAGB1GeSMZovQUIba0hN9aJ4bRlgrZDEbT7flTpNRS/urFpodrSSsEw3Aw3U/pQum200t7BG3ieEAoOT0Ydv1o0WTQajZxbWVnVnVj/DwDz9/5U4cq8IlxP0tea0urMnYyRPKw9Cz7sE8epFRkUHU4zx5YsYzyB9PvQakR2VuoI8NpAy9iTktVwlY37yBdy+FgbTnjORW+SMnFhlpB8vJcSCQN4h3cDGPb9aAazuFhul+Yy0zZU5PlGTWaPIYdOlMqlSHLMD70nluJHsPDEjrJ4zFiG7EcCi0S0ODBMpgZZtohXnJPXGKT3VzdMXK3yZxkoqbT+tXLeFrlHLMVFuRgk/ipWSjPuTIY8dfSs5za8HFE2gu5497P4meoZ+R/SqGtLyPzGBvqBn+VWhFVHJdVJyQSK1vlSDCSsXAHc1HYPEGeSYZEniYHVGJAqsSPESwfzEdcZzTB7i5RAQd258eYA1Ve28lziTyKE9BjNNcgnAoTUblZPLJnsOOtZWvAuUjwEBQn+E9ayryIpj21S8bU4YVSYwG1GEGcbsdvemGt2moWur2kRjnjHjEypkrlfJjIPUdaCtNVtllSHzCdVALcjHHTPam7XkN1NN83dFrsBXEcodmcHqd3QY4/OsG6OtIH+JdO1K2tLbckts7hCpJK5UBs9Ovap6xY6lFo3zBt3gE4bwm8QDI3rkZz6Zoe+1QRT28Uyl3kGEyScAehJ4HtVnzlshRbt2XeriLYm7LgcDBPA9T+lP9Cd2Sm069OkfOCECJ4vDjcsMFthH160RotjM2kTtmP9zaqZMyAY4PTPJpRfXos28XYr52oo4zzn+xoi2ujJCHZI1PpkcYB6etML/prTVNtrM9zdMPl5WRVKHJALDn7D+VP5rXTD8X/Mpdx/Ii3K+Y4Odjf1IpFPeW19BG1oHRWjQlXYMQTjIzgd80mtroT393GyxrHHIUUdz2rNxvYNoearp4fWoJre4SWKKV2d8k78kcjj24HtRet2HjaTHHHdQu00IBRMkxkMvDeh4NBx30YjFvChDJlfEVydw8uPYY5FZNdOJYI/E6sQx6dAOP1pp6HW7LtS09JbFVS6jeR2TdGqHKbcfiJ45x2ovVrCC4awaG5aUrIk0iiJhsI3eXn/y7UvjukQSByS8gOwluAAKjeXIhuVQv5TEGAJ7k4ob+D0NNRsLZ9WtJo7qWSCKMguIcfiQA4BPahtRtbVdckuI5ZmgYrECYwCV8QHIGetDz3Ki+itcjcW83PJ46UBYNNe69PDG8kgRzlVycbW5P2xn86aYNpjLWLaO8e5gRnNu7+V2wrMuQRx26VuQ26afqK3G8M1uyxsjKQD/uz2x6UFrNyujyFZY3Zy6oUIwQTkjv7Gp3saGynBbDsNrAdjxVY60LI6XVdV0fTfhCOIXNlNfGRW3Ww3OAcEg8fbr7Vytx8VW8l5CYblxHGmFaWLHOMDgE8da4u4lJmcA4AbnOagpj3BmAIHOPWoXCvWY90o6R3DaisoibwRIigyDwsgDHHQ9ue/rR+kbrq4uJLdDjYqEFfwYBwDj65rjoLx3YSA4SNSANuRzjt36V2f8Ahtqspv5bWa/jtUmZS+ZSgkAwCo68kdKfJKUY6NIyi3svlsDYaTEJm3TsWGdxwRjg1zN0t18rbIHPiDIkO49e3Peu91q40mTVLaylmAso5yjssm5gpIHB71yXxH8jba3Jb2FxGbSG5dCfEB3KOMZ71nxcsnHaK5FBvQudpEuJXdz4RTA5+nr9/wA6CSFEdNsmODywxySTXYfEVhYw6NpBsok+cuYxJNtcMSNqHkdud3FcjPaXFs2JYZEYjjK449c1eTZnSK7a3kCRI/mBkJODnjrUFeRIegO2EseO+cY/WrlLKmecgMeeMjtRUtvJnw1Gc7VKjvnp/KpzS9KXG2rQulmKSxpz+8bOB25oiR1SDw5ZAu9uM1GSPzx71G9BwO/PNavV3wKVAPh482QT+VUmiZRaDI3TwI/MNoPX1rKFudrWsadMJnJrKdBdAFvelrzfuOCw2rTbW5ltdb8ZWxiNVC54rm4VETh25ZTkA966U20eqWyzXRhjWJMm5WUbiM9CnsM46dKqXhHHJvQ51rSUOmWGsC/tNoRVWJJMsxbrgY5x3Nc/rt6rW9nsKmQbn4PrRGoXlmIre309d1paAEysw5JPPX1Pp7UluxZS7Ha+BJtywVITlXBIEZyRjIGdw49qmC+l8jLBftcWKRSA5jdSD7eb+9Ze6iy2kcakhlfIPTFKRLyCvBHccVYxFzyFbco4wM5rVIwy0WWt9LFIjI+NvA+lWyzSNLNKhI8Vy59skmo2sdvucXBl2f7cf1p5YanaWmR+yrW5HiI0bTbiQF6qcdd2ef0qJNrxFwjl6wf4d1G2tJJY7ux+ZMkbJF52GxzjzYHXGCce/PSmWt3aSoklsJJGhBMhKnyjgZ6cenPtSadPHmaeFYo98hJjI2hATwPXFF2ssNvBOlxaWt003Qyq2YzjGFwen1oil6U2/CmTUPmYIioCMilWB/pTKUXmsTwzaVaXFwibISFTPmySB9Tg/kaStaxychGBzkhVzRVpd3dhEYrYzQHxlkBSVh2O0EA47k56/nTadf5EnXpufUJHv47u4Ijk3qfCB6gcHn7UuW9ura/kurWeSItIxDISvGckZ+9EPY3DS7pQCT0z6/nVsdg8MPiTIixdDuH4/YU0tbFtv0nFeXPxPqSR6hdDfLMM3Ez4APTJP0ovVII9BlR4b6C+WZAXjRy2zBOMn14zx2quG1h8AMvgRI43AFckg9+c8dajHpIkIDkruXIA6cd/Ye9Q/TRRpAF2tvehpXxA67clQTv+3T15z6UAIoY3xJNgYY/hPYcDHvTO4t4VLBJpCo5B9f1pNdFWlwgICjr61qYS9Op0KXRrYSreot8zxq6+HciEKNp3KSy5LfT075ofTbO6/wDcz2rpH8s+WJnjAQjuPNz9s1zYBxgfQVba3MlvuMag5wGJXJ4Pr2qMBrkY5tDqOtTmxhUzyzFiFAGXPXOSO+P0qpkNjNJbXNobe54DJNFnHHTaw7jBzWW8ccweeykZXAyVxz+vWpXdvcXcwe8ldpWIG/klhgdST7UJMpu9ltldNbzxCaWTwVIXDDy7fcD710GofFlhHrN1NHawT2qRMtqgjPhq4JK+TgEZxncD9a5+a1jP+TPIXRC7I6ADA98/0qqx0ebWJDHbSwiUbdkcsoRpWJCgJnAJ5HHHFKXHG7BOVUMtM1y1uNat2vIIIbMuGkjViin2yM7R/Ku5vtO02ZLe806GRIABulYlgW55B7jP2rySWzlgdo5OCjFWGc7SDg1O11O6syTbzyoMFSFY4I7jHvWHN+PntM14vyOv/pHW6jZ4vlaNtxJBCggk4G3tSu/0+QSM8sbJgADIP/fzpLNdwrMZLJ7kEOCplYZxj1HfOftTC11aFpHubv5k3BZSHikwOOuRjnOD6VpDjxFLmUnsldtPboJLdW2gYztyDWVmq6063JmtQoiYghMYxwM8isrRJIhyVik4Yc1NQm3LnCjqcdKF3n86Osrm3itLhbi18WR1AikD7fDYHr05GM8euDTf8Mo+ktRspYo9wJOM7jkUp7dqMuGExBB4H+rqKoZQpwwwR1pqxyIkp3Jz9KnatEJh4rMsffFZwqA/w+ta2h1LBMgHBNMgewC1ZA0ZlIHPWi0jt5BgsQM9GJpTpsZQtuBHAGKZxjihxs1jIyMBiREka5OTuOSABjH0PWrttypTEcLBRgfXp1odk5zWgTjqf5UYg5F17cXhtxFHAwbcCW3bunYccf8AFV+HJKkjOjksOSVNYJGXG12FFWd/LDKDKfEjLHcpAPGMd+9Nr4EX9A7mKRYd53BQM5IoC4vImRljclu+OAf706uo/mrQwwy5Yk5cdWHYHPNIn0u6VyuEODgjvSolsZaNqNrG8RupFLDCoJvwD3b2HpTbV7mCb/4RnlgbBec8eM2OfovoKQ2Xw9qV8xS3gDsoLYXBPHen2lWFzY2UsUw85J2bRt2sfUnjHsTUKnI0TljRztxdRBnRcsw4OR3zS5isjHcAM88Vu8jeC5eM4JU4JXofcVFY22yNj8IqzJ+l0dg0w3RTZA9atTTZf9Z+1Wabb3M9vOiIRwDnOME/WmywzpHloW6DJHP8qdL9iSsosdPEGWGSTVlwkpK4I4OeRmuq+F9d0Kxilt9X01Lh9wJO7DD25xSTVJIHu5pIFSOFnJRA2do7Dn7VhDkylVHQ40gOC3lntpnYIM5Viq5cg9gM8D3xii9N0NblzHc3BFuFHKx78+2Cy+n/ABS3xIHcrvQkdavstRazdjHGkiN1wcGtkkZqQN8RWUOnyS2sNxCy7wVyhEj8A4IHCgZ9s81zsmV7HFPtUvLJLk3cUUryybiyykEAkYz9u1IZ5N4UABVAAx6kDrQyGyAOasKnGWBAHpVAGetTBwDycUiQohpUGQCB3z1rKoWTOBtOc9aygovUKuM84FWRIhJEpPhnrihxn+KpCQjgHFAi1VjVuuR1571ZdDZMybUYKASQwI6A9Rx3/Ohw+CDxkGp7w+c/lmlQwpYom8MBR513DH1xViKjIQi4UsOvcigpr15IVhwoCHIKrgn6mt2UjNIisSVz0qrEtjSNShOMHPrVyuw4NRHUjHT3quDKofEJJ3HmrGWSbmUheCRVgX2I9M1BeeampOfWkBvbWxGcgAZJ6Y71isCQCDk9PemsUXyZCRIZbxlzwMiMf3pjIW9o0Uqrt3XWM9eIh6n3qq5kVQYoWJB5kk6Fz9fSiDLst2ieC4h3HMkmN2/70JH8s0hVLoKe6uhH8s0tlUN9A+KdR0FJvlZBtmK7g4znHTHp1NJviT4hm1S9lujbRQs55KAgZ9aQ6pcyR3ssazE4bjb0+1CC8mdfDklZlznBNc74oueQ3yUsS5rgncxAL54YdjULSTZOpZkRQTkkdaoZ/SirGza7YeGpY98HA+9apGI1try1t93hOEyckqpH9KJGqQ5x81njOHBP8xUI/h+FIjLcTIoC7tincSP5UJ4OnnMaykLnO446/Wq2NWH27W88u55uWZizIcE+VsdMHHAoLVY3awADM23kjA5z3/SiIbHT1fdFcMZMdiD+mahf2rvGVhImORlBwSKnHZretnM7iOpzRen3JSdUAO1iA1bvbEIWZEeEYG2OTOSe4Bqm3ke1Ykx7vr2p+GVUS1E7rmUCQSbWwCo60I3QevpRkhhnJ2hoXPXAyDUBbFY5JCysQMjBoECcg0RGV48uSeAar8Jsk46c47ijrG0ad0ydhzzkgE/QGigNxWsRl2vIQ46jb0rKYnTZUlZ18+euOv5HFZToqwPXI7OO/k/Z7E2rYeIbixQEZ2MSBkjoeOo7jmlmaLmtj4jZcAD3qoW0mASMhuhqFpbBpvwgoJ6VLBXv1qLEocHjHpVsEiudrruB4xnBpiRZFaMfM2Ao5J610GofDd3ounWmoXaKkdyCYssCzY74qiBl+WjtXUY3qVcfw81Zf6lqA0ptLmuXey4bHB4BO3BwSOv/AHFYyUrVG8VFRFkd6rTEY4Y8CjCwIBXrSFMmQYzx6U8QgRqTgcda3T+mRK3dQZRJks5BTngeuftVpYYOOtVAY82OO5qSsG5HTtVCDvhqAGSFJOfDQvzz/wB60ZauVstQvf8A5jeVT3GaG0eYRXyA9HBQ/f8A/goqzRt15p7dZASv17VQ0KBcSwoNkrp/4tiqrR3W6S8EoMUrkMHAY9skg596y4UjcjqVdTgg0MkeAR0Gc/f1pU/orA9dKnVbh4xhHO5eMY9qXDOciuhvLZb+Ayw4M0Rw65/OkvhY4xjHY1DVE/sq3Z6U8+GGkMk6Rkn93lV7Fs0siEaMN8asAc8040947V90RC57qcg00B0FgEupx+0g8YtlLSRKOJF9x1wPQetF3Gj2ieGbWJfCKDb9MZHWldxqD3MUc1uGNxF3Vgp9s/3rE163EIgv8oyjbujwdp9CP7UplJD2xj02O2eDULa3kXBbHh44+tc9fNobysdPuTDtyVKtxn+1EpMbuHda3aOCpTh/MAfY0kk+HdQV9kYQowyC4wcVlGO7NJTtUFj5rqJ45UbHPQD6HmovJAxKXkGzJ4cjr9xxVtjpk9rE0U6glmzx0oh7dUiIJ4IOU9avIgR6hpIVPEiUvGedy9QPcUplgdAzKAVxznindtePYl45EZoG6f7azU7e3mRDA215ACF9uvPp61apkiCKdoX3bcn1PWrZbySRsjyj271ksWMiRdrD1oVwVPtSaoQbb3lxAdyScejcisoSNiDxWVLbHY0v4G+ZKrIjruKgo25W2nse4P8AWpfMtloimE29fepXMJsxbq8kRZ4ww8NgdpOeDjof71BlJGd3WpStGzdMAmjYYDHOeathhwVKnnHSpPFtbHX3qJcKepBFWZMIMihcSDzDox7VKOdXQxStlWBXHpnvQTsWAxWtjZXB5NKgsZQOkMGI0VnHJJ/ioWa6PjsFJCk52mqoThiOcg81cqJvMh/Wk2Cf6DraTcm5iBt481bjuHmXfKwLd8dh2H5V1GkaRcQ/D8usW9vAwWQxGR2U+GSAfKp6nB6npSu3ktLiWeK/G2VypNzkZT03Z4K80cfIpaLlChcZCg354Xn6U7WY6jBHcw4W8gwCo/iHr/36VzmrIEuWgjdZlDMokjPlb3B9KLtbiS3ZHjOGXvW1kDa+tl1GI3duMTqP30Xr/uFJgNo49etO4JReOJ7EiK8HLRZ4fHeq5reHUZCAogvh+KM8K/uPQ0xCC2Z4bvxoztO4k+mOODVmpQxXEUlzF+7lUbmTPX6VZNBJBKYpEKsPUVRMMqc+mDUgKT4isQ481ThmdDwaZxQWapK9yZJXZVwoPA9Tn7D86qGlNOha2dXIGdncf3pUJoolvCISFJVz6UAHySWYkmp3McsTbZEKketUUhBlvNIMBH7966iy1q7hKRxvFcFlztcklfvXGKxAxRloWOChxgjk/nSKTO2tr271iQWhjjjViFcpnP09q6rWfgC5trcSwTM5SLxpcAAKc9OuT+Vecpdywy7om2g5BxxThPi/V3SRReygMuzG89B2rzvyOPnc7g9HZBwpCfU4l8aN9x8LOWTHOPSg5FE+p+NHE0cRI28eg/4omWaWSTfuyWPfsftUHupQMDaD3ru4U0tnPy1eiu/CMRwA3fHpS2favB70XK3BLdT3pfcOGkGK1ZmSVYyKyq1OKyoA/9k="/>
          <p:cNvSpPr>
            <a:spLocks noChangeAspect="1" noChangeArrowheads="1"/>
          </p:cNvSpPr>
          <p:nvPr/>
        </p:nvSpPr>
        <p:spPr bwMode="auto">
          <a:xfrm>
            <a:off x="155575" y="-631825"/>
            <a:ext cx="1914525" cy="1323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46" name="Picture 22" descr="http://2.bp.blogspot.com/_yG5rVkie0-0/SwkhO7rbo4I/AAAAAAAAAj4/RfUNQUhUvew/s1600/1212682720-1.jpg"/>
          <p:cNvPicPr>
            <a:picLocks noChangeAspect="1" noChangeArrowheads="1"/>
          </p:cNvPicPr>
          <p:nvPr/>
        </p:nvPicPr>
        <p:blipFill>
          <a:blip r:embed="rId3" cstate="print"/>
          <a:srcRect t="8740" r="1721"/>
          <a:stretch>
            <a:fillRect/>
          </a:stretch>
        </p:blipFill>
        <p:spPr bwMode="auto">
          <a:xfrm>
            <a:off x="3791118" y="2996952"/>
            <a:ext cx="5352882" cy="34396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CasellaDiTesto 12"/>
          <p:cNvSpPr txBox="1"/>
          <p:nvPr/>
        </p:nvSpPr>
        <p:spPr>
          <a:xfrm>
            <a:off x="4932040" y="1340768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Campobasso</a:t>
            </a:r>
          </a:p>
          <a:p>
            <a:pPr algn="ctr"/>
            <a:endParaRPr lang="it-IT" sz="24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323528" y="4365104"/>
            <a:ext cx="2194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MANUELA PALADINO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2411760" y="602128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FAMIGLIE </a:t>
            </a: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o 10"/>
          <p:cNvGrpSpPr/>
          <p:nvPr/>
        </p:nvGrpSpPr>
        <p:grpSpPr>
          <a:xfrm>
            <a:off x="395536" y="332656"/>
            <a:ext cx="4392488" cy="4882028"/>
            <a:chOff x="395536" y="332656"/>
            <a:chExt cx="4392488" cy="4882028"/>
          </a:xfrm>
        </p:grpSpPr>
        <p:sp>
          <p:nvSpPr>
            <p:cNvPr id="7" name="CasellaDiTesto 6"/>
            <p:cNvSpPr txBox="1"/>
            <p:nvPr/>
          </p:nvSpPr>
          <p:spPr>
            <a:xfrm>
              <a:off x="395536" y="3645024"/>
              <a:ext cx="302433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200" b="1" dirty="0" smtClean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/>
              </a:r>
              <a:br>
                <a:rPr lang="it-IT" sz="3200" b="1" dirty="0" smtClean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it-IT" sz="3200" b="1" dirty="0" smtClean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DOVE?</a:t>
              </a:r>
              <a:br>
                <a:rPr lang="it-IT" sz="3200" b="1" dirty="0" smtClean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endParaRPr lang="it-IT" sz="32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595195" y="2276872"/>
              <a:ext cx="419282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200" b="1" dirty="0" smtClean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/>
              </a:r>
              <a:br>
                <a:rPr lang="it-IT" sz="3200" b="1" dirty="0" smtClean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it-IT" sz="3200" b="1" dirty="0" smtClean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CHI?</a:t>
              </a:r>
              <a:br>
                <a:rPr lang="it-IT" sz="3200" b="1" dirty="0" smtClean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endParaRPr lang="it-IT" sz="32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395536" y="1196752"/>
              <a:ext cx="419282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200" b="1" dirty="0" smtClean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/>
              </a:r>
              <a:br>
                <a:rPr lang="it-IT" sz="3200" b="1" dirty="0" smtClean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it-IT" sz="3200" b="1" dirty="0" smtClean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QUANDO?</a:t>
              </a:r>
              <a:br>
                <a:rPr lang="it-IT" sz="3200" b="1" dirty="0" smtClean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endParaRPr lang="it-IT" sz="32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CasellaDiTesto 4"/>
            <p:cNvSpPr txBox="1"/>
            <p:nvPr/>
          </p:nvSpPr>
          <p:spPr>
            <a:xfrm>
              <a:off x="467544" y="332656"/>
              <a:ext cx="419282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200" b="1" dirty="0" smtClean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COME?</a:t>
              </a:r>
              <a:br>
                <a:rPr lang="it-IT" sz="3200" b="1" dirty="0" smtClean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endParaRPr lang="it-IT" sz="32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CasellaDiTesto 8"/>
          <p:cNvSpPr txBox="1"/>
          <p:nvPr/>
        </p:nvSpPr>
        <p:spPr>
          <a:xfrm>
            <a:off x="467544" y="5085184"/>
            <a:ext cx="41928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32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200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PERCHè</a:t>
            </a:r>
            <a:r>
              <a:rPr lang="it-IT" sz="32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it-IT" sz="3200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4" descr="http://img.dailymail.co.uk/i/pix/2008/01_05/035quiz_468x4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772816"/>
            <a:ext cx="4457700" cy="4171951"/>
          </a:xfrm>
          <a:prstGeom prst="rect">
            <a:avLst/>
          </a:prstGeom>
          <a:noFill/>
          <a:ln>
            <a:solidFill>
              <a:srgbClr val="FF9933"/>
            </a:solidFill>
          </a:ln>
        </p:spPr>
      </p:pic>
      <p:sp>
        <p:nvSpPr>
          <p:cNvPr id="13" name="Rettangolo arrotondato 12"/>
          <p:cNvSpPr/>
          <p:nvPr/>
        </p:nvSpPr>
        <p:spPr>
          <a:xfrm>
            <a:off x="539552" y="3356992"/>
            <a:ext cx="7704856" cy="9864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dirty="0" smtClean="0"/>
              <a:t>Elaborazione dei dati ricavati dalla compilazione dei diari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 cstate="print"/>
          <a:srcRect t="-626" b="42027"/>
          <a:stretch>
            <a:fillRect/>
          </a:stretch>
        </p:blipFill>
        <p:spPr bwMode="auto">
          <a:xfrm>
            <a:off x="395536" y="2636912"/>
            <a:ext cx="8456612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reccia circolare in giù 5"/>
          <p:cNvSpPr/>
          <p:nvPr/>
        </p:nvSpPr>
        <p:spPr>
          <a:xfrm rot="3048379">
            <a:off x="6935918" y="1389383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3" cstate="print"/>
          <a:srcRect l="17719" t="16537" r="18051" b="20474"/>
          <a:stretch>
            <a:fillRect/>
          </a:stretch>
        </p:blipFill>
        <p:spPr bwMode="auto">
          <a:xfrm>
            <a:off x="395536" y="260648"/>
            <a:ext cx="3168352" cy="233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ccia a destra 6"/>
          <p:cNvSpPr/>
          <p:nvPr/>
        </p:nvSpPr>
        <p:spPr>
          <a:xfrm>
            <a:off x="3563888" y="1196752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Picture 14" descr="pc 3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515888"/>
            <a:ext cx="2019300" cy="1905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67544" y="980728"/>
          <a:ext cx="8280920" cy="5645498"/>
        </p:xfrm>
        <a:graphic>
          <a:graphicData uri="http://schemas.openxmlformats.org/presentationml/2006/ole">
            <p:oleObj spid="_x0000_s122882" name="Worksheet" r:id="rId3" imgW="7362749" imgH="5667451" progId="Excel.Sheet.8">
              <p:embed/>
            </p:oleObj>
          </a:graphicData>
        </a:graphic>
      </p:graphicFrame>
      <p:sp>
        <p:nvSpPr>
          <p:cNvPr id="171011" name="Text Box 3"/>
          <p:cNvSpPr txBox="1">
            <a:spLocks noChangeArrowheads="1"/>
          </p:cNvSpPr>
          <p:nvPr/>
        </p:nvSpPr>
        <p:spPr bwMode="auto">
          <a:xfrm>
            <a:off x="755650" y="115888"/>
            <a:ext cx="7920806" cy="83099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I consumi alimentari possono essere descritti in termini di: composizione chimica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/>
          <p:nvPr/>
        </p:nvGraphicFramePr>
        <p:xfrm>
          <a:off x="467544" y="0"/>
          <a:ext cx="4295800" cy="183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ico 4"/>
          <p:cNvGraphicFramePr/>
          <p:nvPr/>
        </p:nvGraphicFramePr>
        <p:xfrm>
          <a:off x="1907704" y="4005064"/>
          <a:ext cx="5328592" cy="24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fico 5"/>
          <p:cNvGraphicFramePr/>
          <p:nvPr/>
        </p:nvGraphicFramePr>
        <p:xfrm>
          <a:off x="1691680" y="1196752"/>
          <a:ext cx="5328592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ttangolo arrotondato 6"/>
          <p:cNvSpPr/>
          <p:nvPr/>
        </p:nvSpPr>
        <p:spPr>
          <a:xfrm>
            <a:off x="179512" y="72008"/>
            <a:ext cx="8820472" cy="8367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smtClean="0"/>
              <a:t>Confronto delle quantità di nutrienti consumate con quelle  raccomandate dai LARN (livelli di assunzione raccomandati in energia e nutrienti)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www.collegiata.it/wp-content/uploads/2009/11/famigli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908720"/>
            <a:ext cx="2232248" cy="1924352"/>
          </a:xfrm>
          <a:prstGeom prst="rect">
            <a:avLst/>
          </a:prstGeom>
          <a:noFill/>
        </p:spPr>
      </p:pic>
      <p:sp>
        <p:nvSpPr>
          <p:cNvPr id="3" name="Tito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it-IT" sz="32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Il Nostro </a:t>
            </a:r>
            <a:r>
              <a:rPr lang="it-IT" sz="3200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campione</a:t>
            </a:r>
            <a:r>
              <a:rPr lang="it-IT" sz="3200" dirty="0" err="1" smtClean="0"/>
              <a:t>*</a:t>
            </a:r>
            <a:endParaRPr kumimoji="0" lang="it-IT" sz="3200" b="1" i="0" u="none" strike="noStrike" kern="1200" cap="none" spc="0" normalizeH="0" baseline="0" noProof="0" dirty="0" smtClean="0">
              <a:ln>
                <a:noFill/>
              </a:ln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347864" y="2924944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FAMIGLIE</a:t>
            </a:r>
            <a:endParaRPr lang="it-IT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843808" y="5157192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9933"/>
                </a:solidFill>
              </a:rPr>
              <a:t>15 famiglie “</a:t>
            </a:r>
            <a:r>
              <a:rPr lang="it-IT" sz="24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convenzionali</a:t>
            </a:r>
            <a:r>
              <a:rPr lang="it-IT" sz="2400" b="1" dirty="0" smtClean="0">
                <a:solidFill>
                  <a:srgbClr val="FF9933"/>
                </a:solidFill>
              </a:rPr>
              <a:t>”</a:t>
            </a:r>
            <a:endParaRPr lang="it-IT" sz="2400" b="1" dirty="0">
              <a:solidFill>
                <a:srgbClr val="FF9933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971600" y="3933056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famiglie “bio”</a:t>
            </a:r>
            <a:endParaRPr lang="it-IT" sz="2400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Freccia circolare a destra 10"/>
          <p:cNvSpPr/>
          <p:nvPr/>
        </p:nvSpPr>
        <p:spPr>
          <a:xfrm>
            <a:off x="2411760" y="1484784"/>
            <a:ext cx="1080120" cy="244028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2" name="Freccia circolare a destra 11"/>
          <p:cNvSpPr/>
          <p:nvPr/>
        </p:nvSpPr>
        <p:spPr>
          <a:xfrm flipH="1">
            <a:off x="5868144" y="2348880"/>
            <a:ext cx="1224136" cy="280032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6444208" y="1682224"/>
            <a:ext cx="2304256" cy="738664"/>
          </a:xfrm>
          <a:prstGeom prst="rect">
            <a:avLst/>
          </a:prstGeom>
          <a:solidFill>
            <a:srgbClr val="FF9933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56% ha 2 figli</a:t>
            </a:r>
          </a:p>
          <a:p>
            <a:r>
              <a:rPr lang="it-IT" sz="1400" b="1" dirty="0" smtClean="0"/>
              <a:t> 8% ha 3 figli</a:t>
            </a:r>
          </a:p>
          <a:p>
            <a:r>
              <a:rPr lang="it-IT" sz="1400" b="1" dirty="0" smtClean="0"/>
              <a:t>36% ha un figlio</a:t>
            </a:r>
            <a:endParaRPr lang="it-IT" sz="1400" b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539552" y="1844824"/>
            <a:ext cx="1896673" cy="307777"/>
          </a:xfrm>
          <a:prstGeom prst="rect">
            <a:avLst/>
          </a:prstGeom>
          <a:solidFill>
            <a:srgbClr val="FF9933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Età media: 44,56</a:t>
            </a:r>
            <a:endParaRPr lang="it-IT" sz="1400" b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611560" y="5661248"/>
            <a:ext cx="3888432" cy="738664"/>
          </a:xfrm>
          <a:prstGeom prst="rect">
            <a:avLst/>
          </a:prstGeom>
          <a:solidFill>
            <a:srgbClr val="FF9933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Laureati: 56%</a:t>
            </a:r>
          </a:p>
          <a:p>
            <a:r>
              <a:rPr lang="it-IT" sz="1400" b="1" dirty="0" smtClean="0"/>
              <a:t>Diploma di scuola superiore: 34%</a:t>
            </a:r>
          </a:p>
          <a:p>
            <a:r>
              <a:rPr lang="it-IT" sz="1400" b="1" dirty="0" smtClean="0"/>
              <a:t>Diploma di scuola inferiore: 5% 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6156176" y="5775647"/>
            <a:ext cx="2291012" cy="461665"/>
          </a:xfrm>
          <a:prstGeom prst="rect">
            <a:avLst/>
          </a:prstGeom>
          <a:solidFill>
            <a:srgbClr val="FF9933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40% lavora nel pubblica</a:t>
            </a:r>
          </a:p>
          <a:p>
            <a:r>
              <a:rPr lang="it-IT" sz="1200" b="1" dirty="0" smtClean="0"/>
              <a:t>60% lavora nel  privato</a:t>
            </a:r>
            <a:endParaRPr lang="it-IT" sz="1200" b="1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1285" y="6536377"/>
            <a:ext cx="19784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/>
              <a:t>* Dati su 25 famiglie</a:t>
            </a:r>
            <a:endParaRPr lang="it-IT" sz="1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1600" y="1052736"/>
            <a:ext cx="7772400" cy="1828800"/>
          </a:xfrm>
        </p:spPr>
        <p:txBody>
          <a:bodyPr/>
          <a:lstStyle/>
          <a:p>
            <a:r>
              <a:rPr lang="it-IT" dirty="0" smtClean="0"/>
              <a:t>Cosa farà il rilevatore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43608" y="4098776"/>
            <a:ext cx="7772400" cy="914400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Prenderà contatti con la famiglia per:</a:t>
            </a:r>
          </a:p>
          <a:p>
            <a:pPr algn="ctr"/>
            <a:r>
              <a:rPr lang="it-IT" b="1" dirty="0" smtClean="0">
                <a:solidFill>
                  <a:srgbClr val="FF0000"/>
                </a:solidFill>
              </a:rPr>
              <a:t> TRE incontri</a:t>
            </a:r>
            <a:endParaRPr lang="it-IT" dirty="0"/>
          </a:p>
        </p:txBody>
      </p:sp>
      <p:pic>
        <p:nvPicPr>
          <p:cNvPr id="4" name="Picture 2" descr="Casa (3)">
            <a:hlinkClick r:id=""/>
          </p:cNvPr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789040"/>
            <a:ext cx="1376044" cy="1745730"/>
          </a:xfrm>
          <a:prstGeom prst="rect">
            <a:avLst/>
          </a:prstGeom>
          <a:noFill/>
        </p:spPr>
      </p:pic>
      <p:pic>
        <p:nvPicPr>
          <p:cNvPr id="5" name="Picture 8" descr="http://www.collegiata.it/wp-content/uploads/2009/11/famigli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653136"/>
            <a:ext cx="1503527" cy="1296144"/>
          </a:xfrm>
          <a:prstGeom prst="rect">
            <a:avLst/>
          </a:prstGeom>
          <a:noFill/>
        </p:spPr>
      </p:pic>
      <p:pic>
        <p:nvPicPr>
          <p:cNvPr id="6" name="Picture 2" descr="http://icsblog.altervista.org/wpit27/wp-content/uploads/2009/03/calendari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4581128"/>
            <a:ext cx="1609550" cy="190425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1484784"/>
            <a:ext cx="8244408" cy="1515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lvl="0" indent="-265176" algn="ctr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it-IT" b="1" dirty="0" smtClean="0">
                <a:solidFill>
                  <a:srgbClr val="FFC000"/>
                </a:solidFill>
              </a:rPr>
              <a:t>Primo incontro</a:t>
            </a:r>
            <a:endParaRPr lang="it-IT" dirty="0" smtClean="0">
              <a:solidFill>
                <a:srgbClr val="FFC000"/>
              </a:solidFill>
            </a:endParaRPr>
          </a:p>
          <a:p>
            <a:pPr marL="265176" indent="-265176" algn="ctr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it-IT" b="1" dirty="0" smtClean="0">
                <a:solidFill>
                  <a:srgbClr val="7030A0"/>
                </a:solidFill>
              </a:rPr>
              <a:t>Un primo incontro con i componenti della famiglia al completo è necessario per poter presentare dettagliatamente le finalità dell’indagine e le procedure che questi dovranno seguire, prende appuntamento per i successivi 2 incontri </a:t>
            </a:r>
          </a:p>
        </p:txBody>
      </p:sp>
      <p:sp>
        <p:nvSpPr>
          <p:cNvPr id="3" name="Rettangolo 2"/>
          <p:cNvSpPr/>
          <p:nvPr/>
        </p:nvSpPr>
        <p:spPr>
          <a:xfrm>
            <a:off x="395536" y="3212976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it-IT" b="1" dirty="0" smtClean="0">
                <a:solidFill>
                  <a:srgbClr val="00B050"/>
                </a:solidFill>
              </a:rPr>
              <a:t>Secondo incontro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it-IT" b="1" dirty="0" smtClean="0">
                <a:solidFill>
                  <a:srgbClr val="00B050"/>
                </a:solidFill>
              </a:rPr>
              <a:t>Questo incontro intermedio deve svolgersi il </a:t>
            </a:r>
            <a:r>
              <a:rPr lang="it-IT" b="1" u="sng" dirty="0" smtClean="0">
                <a:solidFill>
                  <a:srgbClr val="FF0000"/>
                </a:solidFill>
              </a:rPr>
              <a:t>giorno successivo al giorno di inizio </a:t>
            </a:r>
            <a:r>
              <a:rPr lang="it-IT" b="1" dirty="0" smtClean="0">
                <a:solidFill>
                  <a:srgbClr val="00B050"/>
                </a:solidFill>
              </a:rPr>
              <a:t>della registrazione dei consumi alimentari.</a:t>
            </a:r>
          </a:p>
        </p:txBody>
      </p:sp>
      <p:sp>
        <p:nvSpPr>
          <p:cNvPr id="4" name="Rettangolo 3"/>
          <p:cNvSpPr/>
          <p:nvPr/>
        </p:nvSpPr>
        <p:spPr>
          <a:xfrm>
            <a:off x="467544" y="5131494"/>
            <a:ext cx="7920880" cy="961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lvl="0" indent="-265176" algn="ctr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it-IT" b="1" dirty="0" smtClean="0">
                <a:solidFill>
                  <a:srgbClr val="0070C0"/>
                </a:solidFill>
              </a:rPr>
              <a:t>Terzo incontro</a:t>
            </a:r>
          </a:p>
          <a:p>
            <a:pPr marL="265176" lvl="0" indent="-265176" algn="ctr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it-IT" b="1" dirty="0" smtClean="0">
                <a:solidFill>
                  <a:srgbClr val="0070C0"/>
                </a:solidFill>
              </a:rPr>
              <a:t>Questo incontro finale deve svolgersi il </a:t>
            </a:r>
            <a:r>
              <a:rPr lang="it-IT" b="1" u="sng" dirty="0" smtClean="0">
                <a:solidFill>
                  <a:srgbClr val="FF0000"/>
                </a:solidFill>
              </a:rPr>
              <a:t>giorno successivo all’ultimo giorno di registrazione </a:t>
            </a:r>
            <a:r>
              <a:rPr lang="it-IT" b="1" dirty="0" smtClean="0">
                <a:solidFill>
                  <a:srgbClr val="0070C0"/>
                </a:solidFill>
              </a:rPr>
              <a:t>dei diari</a:t>
            </a:r>
            <a:endParaRPr lang="it-IT" b="1" dirty="0">
              <a:solidFill>
                <a:srgbClr val="0070C0"/>
              </a:solidFill>
            </a:endParaRPr>
          </a:p>
        </p:txBody>
      </p:sp>
      <p:pic>
        <p:nvPicPr>
          <p:cNvPr id="5" name="Picture 8" descr="http://www.collegiata.it/wp-content/uploads/2009/11/famigli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1503527" cy="1296144"/>
          </a:xfrm>
          <a:prstGeom prst="rect">
            <a:avLst/>
          </a:prstGeom>
          <a:noFill/>
        </p:spPr>
      </p:pic>
      <p:pic>
        <p:nvPicPr>
          <p:cNvPr id="6" name="Picture 2" descr="Casa (3)">
            <a:hlinkClick r:id="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60648"/>
            <a:ext cx="1008112" cy="12789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467546" y="1340768"/>
          <a:ext cx="8208911" cy="648072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092930"/>
                <a:gridCol w="995301"/>
                <a:gridCol w="1037123"/>
                <a:gridCol w="1016211"/>
                <a:gridCol w="1016211"/>
                <a:gridCol w="1017045"/>
                <a:gridCol w="1017045"/>
                <a:gridCol w="1017045"/>
              </a:tblGrid>
              <a:tr h="4658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i="1" dirty="0" smtClean="0">
                          <a:latin typeface="Times New Roman" pitchFamily="18" charset="0"/>
                          <a:cs typeface="Times New Roman" pitchFamily="18" charset="0"/>
                        </a:rPr>
                        <a:t>lunedì</a:t>
                      </a:r>
                      <a:endParaRPr lang="it-IT" sz="11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i="1" dirty="0" smtClean="0">
                          <a:latin typeface="Times New Roman" pitchFamily="18" charset="0"/>
                          <a:cs typeface="Times New Roman" pitchFamily="18" charset="0"/>
                        </a:rPr>
                        <a:t>martedì</a:t>
                      </a:r>
                      <a:endParaRPr lang="it-IT" sz="11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i="1" dirty="0" smtClean="0">
                          <a:latin typeface="Times New Roman" pitchFamily="18" charset="0"/>
                          <a:cs typeface="Times New Roman" pitchFamily="18" charset="0"/>
                        </a:rPr>
                        <a:t>mercoledì</a:t>
                      </a:r>
                      <a:endParaRPr lang="it-IT" sz="11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i="1" dirty="0" smtClean="0">
                          <a:latin typeface="Times New Roman" pitchFamily="18" charset="0"/>
                          <a:cs typeface="Times New Roman" pitchFamily="18" charset="0"/>
                        </a:rPr>
                        <a:t>giovedì</a:t>
                      </a:r>
                      <a:endParaRPr lang="it-IT" sz="11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i="1" dirty="0" smtClean="0">
                          <a:latin typeface="Times New Roman" pitchFamily="18" charset="0"/>
                          <a:cs typeface="Times New Roman" pitchFamily="18" charset="0"/>
                        </a:rPr>
                        <a:t>venerdì</a:t>
                      </a:r>
                      <a:endParaRPr lang="it-IT" sz="11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i="1" dirty="0" smtClean="0">
                          <a:latin typeface="Times New Roman" pitchFamily="18" charset="0"/>
                          <a:cs typeface="Times New Roman" pitchFamily="18" charset="0"/>
                        </a:rPr>
                        <a:t>sabato</a:t>
                      </a:r>
                      <a:endParaRPr lang="it-IT" sz="11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i="1" dirty="0" smtClean="0">
                          <a:latin typeface="Times New Roman" pitchFamily="18" charset="0"/>
                          <a:cs typeface="Times New Roman" pitchFamily="18" charset="0"/>
                        </a:rPr>
                        <a:t>domenica</a:t>
                      </a:r>
                      <a:endParaRPr lang="it-IT" sz="11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lunedì</a:t>
                      </a:r>
                      <a:endParaRPr lang="it-IT" sz="11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1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7" name="Gruppo 6"/>
          <p:cNvGrpSpPr/>
          <p:nvPr/>
        </p:nvGrpSpPr>
        <p:grpSpPr>
          <a:xfrm>
            <a:off x="1979712" y="404664"/>
            <a:ext cx="720080" cy="648072"/>
            <a:chOff x="6228184" y="476672"/>
            <a:chExt cx="2448272" cy="2088232"/>
          </a:xfrm>
        </p:grpSpPr>
        <p:sp>
          <p:nvSpPr>
            <p:cNvPr id="8" name="Rettangolo 7"/>
            <p:cNvSpPr/>
            <p:nvPr/>
          </p:nvSpPr>
          <p:spPr>
            <a:xfrm>
              <a:off x="6228184" y="476672"/>
              <a:ext cx="2448272" cy="208823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9" name="Picture 2" descr="http://t3.gstatic.com/images?q=tbn:ANd9GcRr2WWewSpAnc--wXPtMDiGdr8SXahojB2ZY-GcZ6So0y2pM5Q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88224" y="692696"/>
              <a:ext cx="1728192" cy="1485389"/>
            </a:xfrm>
            <a:prstGeom prst="rect">
              <a:avLst/>
            </a:prstGeom>
            <a:noFill/>
          </p:spPr>
        </p:pic>
      </p:grpSp>
      <p:sp>
        <p:nvSpPr>
          <p:cNvPr id="22" name="CasellaDiTesto 21"/>
          <p:cNvSpPr txBox="1"/>
          <p:nvPr/>
        </p:nvSpPr>
        <p:spPr>
          <a:xfrm>
            <a:off x="512898" y="1052736"/>
            <a:ext cx="13227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/>
              <a:t>II settimana </a:t>
            </a:r>
            <a:endParaRPr lang="it-IT" sz="1200" b="1" dirty="0"/>
          </a:p>
        </p:txBody>
      </p:sp>
      <p:pic>
        <p:nvPicPr>
          <p:cNvPr id="27" name="Picture 2" descr="http://t3.gstatic.com/images?q=tbn:ANd9GcSevoTVaWSugpeTxZCJpIXoD4xOhjTvPJ06UUlfsG124Hv3Syc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0"/>
            <a:ext cx="1691680" cy="1267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8" name="Gruppo 27"/>
          <p:cNvGrpSpPr/>
          <p:nvPr/>
        </p:nvGrpSpPr>
        <p:grpSpPr>
          <a:xfrm>
            <a:off x="3347864" y="404664"/>
            <a:ext cx="720080" cy="648072"/>
            <a:chOff x="6228184" y="476672"/>
            <a:chExt cx="2448272" cy="2088232"/>
          </a:xfrm>
        </p:grpSpPr>
        <p:sp>
          <p:nvSpPr>
            <p:cNvPr id="29" name="Rettangolo 28"/>
            <p:cNvSpPr/>
            <p:nvPr/>
          </p:nvSpPr>
          <p:spPr>
            <a:xfrm>
              <a:off x="6228184" y="476672"/>
              <a:ext cx="2448272" cy="2088232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0070C0"/>
                </a:solidFill>
              </a:endParaRPr>
            </a:p>
          </p:txBody>
        </p:sp>
        <p:pic>
          <p:nvPicPr>
            <p:cNvPr id="30" name="Picture 2" descr="http://t3.gstatic.com/images?q=tbn:ANd9GcRr2WWewSpAnc--wXPtMDiGdr8SXahojB2ZY-GcZ6So0y2pM5Q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88224" y="692696"/>
              <a:ext cx="1728192" cy="1485389"/>
            </a:xfrm>
            <a:prstGeom prst="rect">
              <a:avLst/>
            </a:prstGeom>
            <a:noFill/>
          </p:spPr>
        </p:pic>
      </p:grpSp>
      <p:grpSp>
        <p:nvGrpSpPr>
          <p:cNvPr id="31" name="Gruppo 30"/>
          <p:cNvGrpSpPr/>
          <p:nvPr/>
        </p:nvGrpSpPr>
        <p:grpSpPr>
          <a:xfrm>
            <a:off x="4716016" y="404664"/>
            <a:ext cx="720080" cy="648072"/>
            <a:chOff x="6228184" y="476672"/>
            <a:chExt cx="2448272" cy="2088232"/>
          </a:xfrm>
          <a:solidFill>
            <a:srgbClr val="00B050"/>
          </a:solidFill>
        </p:grpSpPr>
        <p:sp>
          <p:nvSpPr>
            <p:cNvPr id="32" name="Rettangolo 31"/>
            <p:cNvSpPr/>
            <p:nvPr/>
          </p:nvSpPr>
          <p:spPr>
            <a:xfrm>
              <a:off x="6228184" y="476672"/>
              <a:ext cx="2448272" cy="20882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3" name="Picture 2" descr="http://t3.gstatic.com/images?q=tbn:ANd9GcRr2WWewSpAnc--wXPtMDiGdr8SXahojB2ZY-GcZ6So0y2pM5Q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88224" y="692696"/>
              <a:ext cx="1728192" cy="1485389"/>
            </a:xfrm>
            <a:prstGeom prst="rect">
              <a:avLst/>
            </a:prstGeom>
            <a:grpFill/>
          </p:spPr>
        </p:pic>
      </p:grpSp>
      <p:grpSp>
        <p:nvGrpSpPr>
          <p:cNvPr id="34" name="Gruppo 33"/>
          <p:cNvGrpSpPr/>
          <p:nvPr/>
        </p:nvGrpSpPr>
        <p:grpSpPr>
          <a:xfrm>
            <a:off x="6228184" y="404664"/>
            <a:ext cx="720080" cy="648072"/>
            <a:chOff x="6228184" y="476672"/>
            <a:chExt cx="2448272" cy="2088232"/>
          </a:xfrm>
          <a:solidFill>
            <a:srgbClr val="FFFF00"/>
          </a:solidFill>
        </p:grpSpPr>
        <p:sp>
          <p:nvSpPr>
            <p:cNvPr id="35" name="Rettangolo 34"/>
            <p:cNvSpPr/>
            <p:nvPr/>
          </p:nvSpPr>
          <p:spPr>
            <a:xfrm>
              <a:off x="6228184" y="476672"/>
              <a:ext cx="2448272" cy="20882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6" name="Picture 2" descr="http://t3.gstatic.com/images?q=tbn:ANd9GcRr2WWewSpAnc--wXPtMDiGdr8SXahojB2ZY-GcZ6So0y2pM5Q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88224" y="692696"/>
              <a:ext cx="1728192" cy="1485389"/>
            </a:xfrm>
            <a:prstGeom prst="rect">
              <a:avLst/>
            </a:prstGeom>
            <a:grpFill/>
          </p:spPr>
        </p:pic>
      </p:grpSp>
      <p:sp>
        <p:nvSpPr>
          <p:cNvPr id="37" name="CasellaDiTesto 36"/>
          <p:cNvSpPr txBox="1"/>
          <p:nvPr/>
        </p:nvSpPr>
        <p:spPr>
          <a:xfrm>
            <a:off x="467544" y="2060848"/>
            <a:ext cx="1152128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t-IT" sz="1200" b="1" dirty="0" smtClean="0">
                <a:latin typeface="Calibri"/>
                <a:ea typeface="Calibri"/>
                <a:cs typeface="Times New Roman"/>
              </a:rPr>
              <a:t>Il RILEVATORE  fornisce  istruzioni e consegna il materiale</a:t>
            </a:r>
          </a:p>
          <a:p>
            <a:pPr algn="ctr">
              <a:defRPr/>
            </a:pPr>
            <a:r>
              <a:rPr lang="it-IT" sz="1200" b="1" dirty="0" smtClean="0">
                <a:latin typeface="Calibri"/>
                <a:ea typeface="Calibri"/>
                <a:cs typeface="Times New Roman"/>
              </a:rPr>
              <a:t>alla famiglia ROSSI</a:t>
            </a:r>
          </a:p>
        </p:txBody>
      </p:sp>
      <p:sp>
        <p:nvSpPr>
          <p:cNvPr id="38" name="CasellaDiTesto 37"/>
          <p:cNvSpPr txBox="1"/>
          <p:nvPr/>
        </p:nvSpPr>
        <p:spPr>
          <a:xfrm>
            <a:off x="1475656" y="2125305"/>
            <a:ext cx="108012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1200" b="1" dirty="0" smtClean="0">
                <a:latin typeface="Calibri"/>
                <a:ea typeface="Calibri"/>
                <a:cs typeface="Times New Roman"/>
              </a:rPr>
              <a:t>La famiglia ROSSI</a:t>
            </a:r>
          </a:p>
          <a:p>
            <a:pPr algn="ctr">
              <a:spcAft>
                <a:spcPts val="0"/>
              </a:spcAft>
            </a:pPr>
            <a:r>
              <a:rPr lang="it-IT" sz="1200" b="1" dirty="0" smtClean="0">
                <a:latin typeface="Calibri"/>
                <a:ea typeface="Calibri"/>
                <a:cs typeface="Times New Roman"/>
              </a:rPr>
              <a:t>inizia la compilazione del diario</a:t>
            </a:r>
          </a:p>
        </p:txBody>
      </p:sp>
      <p:sp>
        <p:nvSpPr>
          <p:cNvPr id="40" name="CasellaDiTesto 39"/>
          <p:cNvSpPr txBox="1"/>
          <p:nvPr/>
        </p:nvSpPr>
        <p:spPr>
          <a:xfrm>
            <a:off x="3563888" y="2060848"/>
            <a:ext cx="108012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1200" b="1" dirty="0" smtClean="0">
                <a:latin typeface="Calibri"/>
                <a:ea typeface="Calibri"/>
                <a:cs typeface="Times New Roman"/>
              </a:rPr>
              <a:t>La famiglia ROSSI</a:t>
            </a:r>
          </a:p>
          <a:p>
            <a:pPr algn="ctr">
              <a:defRPr/>
            </a:pPr>
            <a:r>
              <a:rPr lang="it-IT" sz="1200" b="1" dirty="0" smtClean="0">
                <a:latin typeface="Calibri"/>
                <a:ea typeface="Calibri"/>
                <a:cs typeface="Times New Roman"/>
              </a:rPr>
              <a:t>Completa la compilazione. </a:t>
            </a:r>
          </a:p>
        </p:txBody>
      </p:sp>
      <p:sp>
        <p:nvSpPr>
          <p:cNvPr id="41" name="CasellaDiTesto 40"/>
          <p:cNvSpPr txBox="1"/>
          <p:nvPr/>
        </p:nvSpPr>
        <p:spPr>
          <a:xfrm>
            <a:off x="4716016" y="3068960"/>
            <a:ext cx="115212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1200" b="1" dirty="0" smtClean="0">
                <a:latin typeface="Calibri"/>
                <a:ea typeface="Calibri"/>
                <a:cs typeface="Times New Roman"/>
              </a:rPr>
              <a:t>RILEVATORE  </a:t>
            </a:r>
          </a:p>
          <a:p>
            <a:pPr>
              <a:defRPr/>
            </a:pPr>
            <a:r>
              <a:rPr lang="it-IT" sz="1200" b="1" dirty="0" smtClean="0">
                <a:latin typeface="Calibri"/>
                <a:ea typeface="Calibri"/>
                <a:cs typeface="Times New Roman"/>
              </a:rPr>
              <a:t>Ritira i diari dalla famiglia ROSSI</a:t>
            </a:r>
          </a:p>
        </p:txBody>
      </p:sp>
      <p:sp>
        <p:nvSpPr>
          <p:cNvPr id="44" name="CasellaDiTesto 43"/>
          <p:cNvSpPr txBox="1"/>
          <p:nvPr/>
        </p:nvSpPr>
        <p:spPr>
          <a:xfrm>
            <a:off x="4644008" y="2060848"/>
            <a:ext cx="108012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1200" b="1" dirty="0" smtClean="0">
                <a:latin typeface="Calibri"/>
                <a:ea typeface="Calibri"/>
                <a:cs typeface="Times New Roman"/>
              </a:rPr>
              <a:t>La famiglia BLU</a:t>
            </a:r>
          </a:p>
          <a:p>
            <a:pPr algn="ctr">
              <a:spcAft>
                <a:spcPts val="0"/>
              </a:spcAft>
            </a:pPr>
            <a:r>
              <a:rPr lang="it-IT" sz="1200" b="1" dirty="0" smtClean="0">
                <a:latin typeface="Calibri"/>
                <a:ea typeface="Calibri"/>
                <a:cs typeface="Times New Roman"/>
              </a:rPr>
              <a:t>inizia la compilazione del diario</a:t>
            </a:r>
          </a:p>
        </p:txBody>
      </p:sp>
      <p:sp>
        <p:nvSpPr>
          <p:cNvPr id="45" name="CasellaDiTesto 44"/>
          <p:cNvSpPr txBox="1"/>
          <p:nvPr/>
        </p:nvSpPr>
        <p:spPr>
          <a:xfrm>
            <a:off x="2483768" y="2060848"/>
            <a:ext cx="1224136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1200" b="1" dirty="0" smtClean="0">
                <a:latin typeface="Calibri"/>
                <a:ea typeface="Calibri"/>
                <a:cs typeface="Times New Roman"/>
              </a:rPr>
              <a:t>La famiglia ROSSI</a:t>
            </a:r>
          </a:p>
          <a:p>
            <a:pPr algn="ctr">
              <a:spcAft>
                <a:spcPts val="0"/>
              </a:spcAft>
            </a:pPr>
            <a:r>
              <a:rPr lang="it-IT" sz="1200" b="1" dirty="0" smtClean="0">
                <a:latin typeface="Calibri"/>
                <a:ea typeface="Calibri"/>
                <a:cs typeface="Times New Roman"/>
              </a:rPr>
              <a:t>continua la compilazione del diario. </a:t>
            </a:r>
          </a:p>
          <a:p>
            <a:pPr algn="ctr">
              <a:spcAft>
                <a:spcPts val="0"/>
              </a:spcAft>
            </a:pPr>
            <a:r>
              <a:rPr lang="it-IT" sz="1200" b="1" dirty="0" smtClean="0">
                <a:latin typeface="Calibri"/>
                <a:ea typeface="Calibri"/>
                <a:cs typeface="Times New Roman"/>
              </a:rPr>
              <a:t> Il RILEVATORE va a casa ROSSI per correggere </a:t>
            </a:r>
          </a:p>
        </p:txBody>
      </p:sp>
      <p:graphicFrame>
        <p:nvGraphicFramePr>
          <p:cNvPr id="46" name="Tabella 45"/>
          <p:cNvGraphicFramePr>
            <a:graphicFrameLocks noGrp="1"/>
          </p:cNvGraphicFramePr>
          <p:nvPr/>
        </p:nvGraphicFramePr>
        <p:xfrm>
          <a:off x="467544" y="4293096"/>
          <a:ext cx="8208911" cy="470218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092930"/>
                <a:gridCol w="995301"/>
                <a:gridCol w="1037123"/>
                <a:gridCol w="1016211"/>
                <a:gridCol w="1016211"/>
                <a:gridCol w="1017045"/>
                <a:gridCol w="1017045"/>
                <a:gridCol w="1017045"/>
              </a:tblGrid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i="1" dirty="0" smtClean="0">
                          <a:latin typeface="Times New Roman" pitchFamily="18" charset="0"/>
                          <a:cs typeface="Times New Roman" pitchFamily="18" charset="0"/>
                        </a:rPr>
                        <a:t>lunedì</a:t>
                      </a:r>
                      <a:endParaRPr lang="it-IT" sz="11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i="1" dirty="0" smtClean="0">
                          <a:latin typeface="Times New Roman" pitchFamily="18" charset="0"/>
                          <a:cs typeface="Times New Roman" pitchFamily="18" charset="0"/>
                        </a:rPr>
                        <a:t>martedì</a:t>
                      </a:r>
                      <a:endParaRPr lang="it-IT" sz="11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i="1" dirty="0" smtClean="0">
                          <a:latin typeface="Times New Roman" pitchFamily="18" charset="0"/>
                          <a:cs typeface="Times New Roman" pitchFamily="18" charset="0"/>
                        </a:rPr>
                        <a:t>mercoledì</a:t>
                      </a:r>
                      <a:endParaRPr lang="it-IT" sz="11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i="1" dirty="0" smtClean="0">
                          <a:latin typeface="Times New Roman" pitchFamily="18" charset="0"/>
                          <a:cs typeface="Times New Roman" pitchFamily="18" charset="0"/>
                        </a:rPr>
                        <a:t>giovedì</a:t>
                      </a:r>
                      <a:endParaRPr lang="it-IT" sz="11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i="1" dirty="0" smtClean="0">
                          <a:latin typeface="Times New Roman" pitchFamily="18" charset="0"/>
                          <a:cs typeface="Times New Roman" pitchFamily="18" charset="0"/>
                        </a:rPr>
                        <a:t>venerdì</a:t>
                      </a:r>
                      <a:endParaRPr lang="it-IT" sz="11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i="1" dirty="0" smtClean="0">
                          <a:latin typeface="Times New Roman" pitchFamily="18" charset="0"/>
                          <a:cs typeface="Times New Roman" pitchFamily="18" charset="0"/>
                        </a:rPr>
                        <a:t>sabato</a:t>
                      </a:r>
                      <a:endParaRPr lang="it-IT" sz="11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i="1" dirty="0" smtClean="0">
                          <a:latin typeface="Times New Roman" pitchFamily="18" charset="0"/>
                          <a:cs typeface="Times New Roman" pitchFamily="18" charset="0"/>
                        </a:rPr>
                        <a:t>domenica</a:t>
                      </a:r>
                      <a:endParaRPr lang="it-IT" sz="11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lunedì</a:t>
                      </a:r>
                      <a:endParaRPr lang="it-IT" sz="11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1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0" name="CasellaDiTesto 49"/>
          <p:cNvSpPr txBox="1"/>
          <p:nvPr/>
        </p:nvSpPr>
        <p:spPr>
          <a:xfrm>
            <a:off x="395536" y="4088105"/>
            <a:ext cx="1406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/>
              <a:t>III settimana </a:t>
            </a:r>
            <a:endParaRPr lang="it-IT" sz="1200" b="1" dirty="0"/>
          </a:p>
        </p:txBody>
      </p:sp>
      <p:sp>
        <p:nvSpPr>
          <p:cNvPr id="70" name="CasellaDiTesto 69"/>
          <p:cNvSpPr txBox="1"/>
          <p:nvPr/>
        </p:nvSpPr>
        <p:spPr>
          <a:xfrm>
            <a:off x="35496" y="-27384"/>
            <a:ext cx="4382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IPOTESI 1: SITUAZIONE IDEALE</a:t>
            </a:r>
            <a:endParaRPr lang="it-IT" b="1" dirty="0"/>
          </a:p>
        </p:txBody>
      </p:sp>
      <p:sp>
        <p:nvSpPr>
          <p:cNvPr id="47" name="CasellaDiTesto 46"/>
          <p:cNvSpPr txBox="1"/>
          <p:nvPr/>
        </p:nvSpPr>
        <p:spPr>
          <a:xfrm>
            <a:off x="5580112" y="2075364"/>
            <a:ext cx="1224136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1200" b="1" dirty="0" smtClean="0">
                <a:latin typeface="Calibri"/>
                <a:ea typeface="Calibri"/>
                <a:cs typeface="Times New Roman"/>
              </a:rPr>
              <a:t>La famiglia BLU</a:t>
            </a:r>
          </a:p>
          <a:p>
            <a:pPr algn="ctr">
              <a:spcAft>
                <a:spcPts val="0"/>
              </a:spcAft>
            </a:pPr>
            <a:r>
              <a:rPr lang="it-IT" sz="1200" b="1" dirty="0" smtClean="0">
                <a:latin typeface="Calibri"/>
                <a:ea typeface="Calibri"/>
                <a:cs typeface="Times New Roman"/>
              </a:rPr>
              <a:t>continua la compilazione del diario. </a:t>
            </a:r>
          </a:p>
          <a:p>
            <a:pPr algn="ctr">
              <a:spcAft>
                <a:spcPts val="0"/>
              </a:spcAft>
            </a:pPr>
            <a:endParaRPr lang="it-IT" sz="1200" b="1" dirty="0" smtClean="0"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it-IT" sz="1200" b="1" dirty="0" smtClean="0">
                <a:latin typeface="Calibri"/>
                <a:ea typeface="Calibri"/>
                <a:cs typeface="Times New Roman"/>
              </a:rPr>
              <a:t> Il RILEVATORE va a casa BLU per correggere </a:t>
            </a:r>
          </a:p>
        </p:txBody>
      </p:sp>
      <p:sp>
        <p:nvSpPr>
          <p:cNvPr id="48" name="CasellaDiTesto 47"/>
          <p:cNvSpPr txBox="1"/>
          <p:nvPr/>
        </p:nvSpPr>
        <p:spPr>
          <a:xfrm>
            <a:off x="6660232" y="2066072"/>
            <a:ext cx="108012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1200" b="1" dirty="0" smtClean="0">
                <a:latin typeface="Calibri"/>
                <a:ea typeface="Calibri"/>
                <a:cs typeface="Times New Roman"/>
              </a:rPr>
              <a:t>La famiglia BLU</a:t>
            </a:r>
          </a:p>
          <a:p>
            <a:pPr algn="ctr">
              <a:defRPr/>
            </a:pPr>
            <a:r>
              <a:rPr lang="it-IT" sz="1200" b="1" dirty="0" smtClean="0">
                <a:latin typeface="Calibri"/>
                <a:ea typeface="Calibri"/>
                <a:cs typeface="Times New Roman"/>
              </a:rPr>
              <a:t>completa la compilazione. </a:t>
            </a:r>
          </a:p>
        </p:txBody>
      </p:sp>
      <p:sp>
        <p:nvSpPr>
          <p:cNvPr id="49" name="CasellaDiTesto 48"/>
          <p:cNvSpPr txBox="1"/>
          <p:nvPr/>
        </p:nvSpPr>
        <p:spPr>
          <a:xfrm>
            <a:off x="7740352" y="2060848"/>
            <a:ext cx="100811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1200" b="1" dirty="0" smtClean="0">
                <a:latin typeface="Calibri"/>
                <a:ea typeface="Calibri"/>
                <a:cs typeface="Times New Roman"/>
              </a:rPr>
              <a:t>RILEVATORE  </a:t>
            </a:r>
          </a:p>
          <a:p>
            <a:pPr>
              <a:defRPr/>
            </a:pPr>
            <a:r>
              <a:rPr lang="it-IT" sz="1200" b="1" dirty="0" smtClean="0">
                <a:latin typeface="Calibri"/>
                <a:ea typeface="Calibri"/>
                <a:cs typeface="Times New Roman"/>
              </a:rPr>
              <a:t>Ritira i diari dalla famiglia BLU</a:t>
            </a:r>
          </a:p>
        </p:txBody>
      </p:sp>
      <p:sp>
        <p:nvSpPr>
          <p:cNvPr id="51" name="CasellaDiTesto 50"/>
          <p:cNvSpPr txBox="1"/>
          <p:nvPr/>
        </p:nvSpPr>
        <p:spPr>
          <a:xfrm>
            <a:off x="3563888" y="2908101"/>
            <a:ext cx="1152128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t-IT" sz="1200" b="1" dirty="0" smtClean="0">
                <a:latin typeface="Calibri"/>
                <a:ea typeface="Calibri"/>
                <a:cs typeface="Times New Roman"/>
              </a:rPr>
              <a:t>Il RILEVATORE  fornisce  istruzioni e consegna il materiale</a:t>
            </a:r>
          </a:p>
          <a:p>
            <a:pPr algn="ctr">
              <a:defRPr/>
            </a:pPr>
            <a:r>
              <a:rPr lang="it-IT" sz="1200" b="1" dirty="0" smtClean="0">
                <a:latin typeface="Calibri"/>
                <a:ea typeface="Calibri"/>
                <a:cs typeface="Times New Roman"/>
              </a:rPr>
              <a:t>alla famiglia BLU</a:t>
            </a:r>
          </a:p>
        </p:txBody>
      </p:sp>
      <p:sp>
        <p:nvSpPr>
          <p:cNvPr id="52" name="CasellaDiTesto 51"/>
          <p:cNvSpPr txBox="1"/>
          <p:nvPr/>
        </p:nvSpPr>
        <p:spPr>
          <a:xfrm>
            <a:off x="323528" y="5085184"/>
            <a:ext cx="1152128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t-IT" sz="1200" b="1" dirty="0" smtClean="0">
                <a:latin typeface="Calibri"/>
                <a:ea typeface="Calibri"/>
                <a:cs typeface="Times New Roman"/>
              </a:rPr>
              <a:t>Il RILEVATORE  fornisce  istruzioni e consegna il materiale</a:t>
            </a:r>
          </a:p>
          <a:p>
            <a:pPr algn="ctr">
              <a:defRPr/>
            </a:pPr>
            <a:r>
              <a:rPr lang="it-IT" sz="1200" b="1" dirty="0" smtClean="0">
                <a:latin typeface="Calibri"/>
                <a:ea typeface="Calibri"/>
                <a:cs typeface="Times New Roman"/>
              </a:rPr>
              <a:t>alla famiglia VERDE</a:t>
            </a:r>
          </a:p>
        </p:txBody>
      </p:sp>
      <p:sp>
        <p:nvSpPr>
          <p:cNvPr id="53" name="CasellaDiTesto 52"/>
          <p:cNvSpPr txBox="1"/>
          <p:nvPr/>
        </p:nvSpPr>
        <p:spPr>
          <a:xfrm>
            <a:off x="1403648" y="5085184"/>
            <a:ext cx="108012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1200" b="1" dirty="0" smtClean="0">
                <a:latin typeface="Calibri"/>
                <a:ea typeface="Calibri"/>
                <a:cs typeface="Times New Roman"/>
              </a:rPr>
              <a:t>La famiglia  VERDE</a:t>
            </a:r>
          </a:p>
          <a:p>
            <a:pPr algn="ctr">
              <a:spcAft>
                <a:spcPts val="0"/>
              </a:spcAft>
            </a:pPr>
            <a:r>
              <a:rPr lang="it-IT" sz="1200" b="1" dirty="0" smtClean="0">
                <a:latin typeface="Calibri"/>
                <a:ea typeface="Calibri"/>
                <a:cs typeface="Times New Roman"/>
              </a:rPr>
              <a:t>inizia la compilazione del diario</a:t>
            </a:r>
          </a:p>
        </p:txBody>
      </p:sp>
      <p:sp>
        <p:nvSpPr>
          <p:cNvPr id="54" name="CasellaDiTesto 53"/>
          <p:cNvSpPr txBox="1"/>
          <p:nvPr/>
        </p:nvSpPr>
        <p:spPr>
          <a:xfrm>
            <a:off x="3491880" y="5013176"/>
            <a:ext cx="108012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1200" b="1" dirty="0" smtClean="0">
                <a:latin typeface="Calibri"/>
                <a:ea typeface="Calibri"/>
                <a:cs typeface="Times New Roman"/>
              </a:rPr>
              <a:t>La famiglia VERDE</a:t>
            </a:r>
          </a:p>
          <a:p>
            <a:pPr algn="ctr">
              <a:defRPr/>
            </a:pPr>
            <a:r>
              <a:rPr lang="it-IT" sz="1200" b="1" dirty="0" smtClean="0">
                <a:latin typeface="Calibri"/>
                <a:ea typeface="Calibri"/>
                <a:cs typeface="Times New Roman"/>
              </a:rPr>
              <a:t>Completa la compilazione. </a:t>
            </a:r>
          </a:p>
        </p:txBody>
      </p:sp>
      <p:sp>
        <p:nvSpPr>
          <p:cNvPr id="55" name="CasellaDiTesto 54"/>
          <p:cNvSpPr txBox="1"/>
          <p:nvPr/>
        </p:nvSpPr>
        <p:spPr>
          <a:xfrm>
            <a:off x="4572000" y="5733256"/>
            <a:ext cx="115212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t-IT" sz="1200" b="1" dirty="0" smtClean="0">
                <a:latin typeface="Calibri"/>
                <a:ea typeface="Calibri"/>
                <a:cs typeface="Times New Roman"/>
              </a:rPr>
              <a:t>RILEVATORE  </a:t>
            </a:r>
          </a:p>
          <a:p>
            <a:pPr algn="ctr">
              <a:defRPr/>
            </a:pPr>
            <a:r>
              <a:rPr lang="it-IT" sz="1200" b="1" dirty="0" smtClean="0">
                <a:latin typeface="Calibri"/>
                <a:ea typeface="Calibri"/>
                <a:cs typeface="Times New Roman"/>
              </a:rPr>
              <a:t>Ritira i diari dalla famiglia VERDE</a:t>
            </a:r>
          </a:p>
        </p:txBody>
      </p:sp>
      <p:sp>
        <p:nvSpPr>
          <p:cNvPr id="56" name="CasellaDiTesto 55"/>
          <p:cNvSpPr txBox="1"/>
          <p:nvPr/>
        </p:nvSpPr>
        <p:spPr>
          <a:xfrm>
            <a:off x="4499992" y="4789601"/>
            <a:ext cx="129614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1200" b="1" dirty="0" smtClean="0">
                <a:latin typeface="Calibri"/>
                <a:ea typeface="Calibri"/>
                <a:cs typeface="Times New Roman"/>
              </a:rPr>
              <a:t>La famiglia </a:t>
            </a:r>
          </a:p>
          <a:p>
            <a:pPr algn="ctr">
              <a:spcAft>
                <a:spcPts val="0"/>
              </a:spcAft>
            </a:pPr>
            <a:r>
              <a:rPr lang="it-IT" sz="1200" b="1" dirty="0" smtClean="0">
                <a:latin typeface="Calibri"/>
                <a:ea typeface="Calibri"/>
                <a:cs typeface="Times New Roman"/>
              </a:rPr>
              <a:t>GIALLO</a:t>
            </a:r>
          </a:p>
          <a:p>
            <a:pPr algn="ctr">
              <a:spcAft>
                <a:spcPts val="0"/>
              </a:spcAft>
            </a:pPr>
            <a:r>
              <a:rPr lang="it-IT" sz="1200" b="1" dirty="0" smtClean="0">
                <a:latin typeface="Calibri"/>
                <a:ea typeface="Calibri"/>
                <a:cs typeface="Times New Roman"/>
              </a:rPr>
              <a:t>Inizia la compilazione</a:t>
            </a:r>
          </a:p>
          <a:p>
            <a:pPr algn="ctr">
              <a:spcAft>
                <a:spcPts val="0"/>
              </a:spcAft>
            </a:pPr>
            <a:r>
              <a:rPr lang="it-IT" sz="1200" b="1" dirty="0" smtClean="0">
                <a:latin typeface="Calibri"/>
                <a:ea typeface="Calibri"/>
                <a:cs typeface="Times New Roman"/>
              </a:rPr>
              <a:t> del diario</a:t>
            </a:r>
          </a:p>
        </p:txBody>
      </p:sp>
      <p:sp>
        <p:nvSpPr>
          <p:cNvPr id="57" name="CasellaDiTesto 56"/>
          <p:cNvSpPr txBox="1"/>
          <p:nvPr/>
        </p:nvSpPr>
        <p:spPr>
          <a:xfrm>
            <a:off x="2411760" y="4797152"/>
            <a:ext cx="1224136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1200" b="1" dirty="0" smtClean="0">
                <a:latin typeface="Calibri"/>
                <a:ea typeface="Calibri"/>
                <a:cs typeface="Times New Roman"/>
              </a:rPr>
              <a:t>La famiglia VERDE</a:t>
            </a:r>
          </a:p>
          <a:p>
            <a:pPr algn="ctr">
              <a:spcAft>
                <a:spcPts val="0"/>
              </a:spcAft>
            </a:pPr>
            <a:r>
              <a:rPr lang="it-IT" sz="1200" b="1" dirty="0" smtClean="0">
                <a:latin typeface="Calibri"/>
                <a:ea typeface="Calibri"/>
                <a:cs typeface="Times New Roman"/>
              </a:rPr>
              <a:t>continua la compilazione del diario. </a:t>
            </a:r>
          </a:p>
          <a:p>
            <a:pPr algn="ctr">
              <a:spcAft>
                <a:spcPts val="0"/>
              </a:spcAft>
            </a:pPr>
            <a:r>
              <a:rPr lang="it-IT" sz="1200" b="1" dirty="0" smtClean="0">
                <a:latin typeface="Calibri"/>
                <a:ea typeface="Calibri"/>
                <a:cs typeface="Times New Roman"/>
              </a:rPr>
              <a:t> Il RILEVATORE va a casa VERDE per correggere </a:t>
            </a:r>
          </a:p>
        </p:txBody>
      </p:sp>
      <p:sp>
        <p:nvSpPr>
          <p:cNvPr id="58" name="CasellaDiTesto 57"/>
          <p:cNvSpPr txBox="1"/>
          <p:nvPr/>
        </p:nvSpPr>
        <p:spPr>
          <a:xfrm>
            <a:off x="5652120" y="4771018"/>
            <a:ext cx="1152128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1200" b="1" dirty="0" smtClean="0">
                <a:latin typeface="Calibri"/>
                <a:ea typeface="Calibri"/>
                <a:cs typeface="Times New Roman"/>
              </a:rPr>
              <a:t>La famiglia GIALLO</a:t>
            </a:r>
          </a:p>
          <a:p>
            <a:pPr algn="ctr">
              <a:spcAft>
                <a:spcPts val="0"/>
              </a:spcAft>
            </a:pPr>
            <a:r>
              <a:rPr lang="it-IT" sz="1200" b="1" dirty="0" smtClean="0">
                <a:latin typeface="Calibri"/>
                <a:ea typeface="Calibri"/>
                <a:cs typeface="Times New Roman"/>
              </a:rPr>
              <a:t>continua la compilazione del diario. </a:t>
            </a:r>
          </a:p>
          <a:p>
            <a:pPr algn="ctr">
              <a:spcAft>
                <a:spcPts val="0"/>
              </a:spcAft>
            </a:pPr>
            <a:r>
              <a:rPr lang="it-IT" sz="1200" b="1" dirty="0" smtClean="0">
                <a:latin typeface="Calibri"/>
                <a:ea typeface="Calibri"/>
                <a:cs typeface="Times New Roman"/>
              </a:rPr>
              <a:t> Il RILEVATORE va a casa GIALLO per correggere </a:t>
            </a:r>
          </a:p>
        </p:txBody>
      </p:sp>
      <p:sp>
        <p:nvSpPr>
          <p:cNvPr id="59" name="CasellaDiTesto 58"/>
          <p:cNvSpPr txBox="1"/>
          <p:nvPr/>
        </p:nvSpPr>
        <p:spPr>
          <a:xfrm>
            <a:off x="6660232" y="5013176"/>
            <a:ext cx="108012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1200" b="1" dirty="0" smtClean="0">
                <a:latin typeface="Calibri"/>
                <a:ea typeface="Calibri"/>
                <a:cs typeface="Times New Roman"/>
              </a:rPr>
              <a:t>La famiglia GIALLO</a:t>
            </a:r>
          </a:p>
          <a:p>
            <a:pPr algn="ctr">
              <a:defRPr/>
            </a:pPr>
            <a:r>
              <a:rPr lang="it-IT" sz="1200" b="1" dirty="0" smtClean="0">
                <a:latin typeface="Calibri"/>
                <a:ea typeface="Calibri"/>
                <a:cs typeface="Times New Roman"/>
              </a:rPr>
              <a:t>completa la compilazione. </a:t>
            </a:r>
          </a:p>
        </p:txBody>
      </p:sp>
      <p:sp>
        <p:nvSpPr>
          <p:cNvPr id="60" name="CasellaDiTesto 59"/>
          <p:cNvSpPr txBox="1"/>
          <p:nvPr/>
        </p:nvSpPr>
        <p:spPr>
          <a:xfrm>
            <a:off x="7740352" y="4941168"/>
            <a:ext cx="1008112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1200" b="1" dirty="0" smtClean="0">
                <a:latin typeface="Calibri"/>
                <a:ea typeface="Calibri"/>
                <a:cs typeface="Times New Roman"/>
              </a:rPr>
              <a:t>RILEVATORE  </a:t>
            </a:r>
          </a:p>
          <a:p>
            <a:pPr>
              <a:defRPr/>
            </a:pPr>
            <a:r>
              <a:rPr lang="it-IT" sz="1200" b="1" dirty="0" smtClean="0">
                <a:latin typeface="Calibri"/>
                <a:ea typeface="Calibri"/>
                <a:cs typeface="Times New Roman"/>
              </a:rPr>
              <a:t>Ritira i diari dalla famiglia GIALLO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0" grpId="0" animBg="1"/>
      <p:bldP spid="41" grpId="0" animBg="1"/>
      <p:bldP spid="44" grpId="0" animBg="1"/>
      <p:bldP spid="45" grpId="0" animBg="1"/>
      <p:bldP spid="47" grpId="0" animBg="1"/>
      <p:bldP spid="48" grpId="0" animBg="1"/>
      <p:bldP spid="49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3.gstatic.com/images?q=tbn:ANd9GcSevoTVaWSugpeTxZCJpIXoD4xOhjTvPJ06UUlfsG124Hv3Syc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76672"/>
            <a:ext cx="1584176" cy="1186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" name="Gruppo 2"/>
          <p:cNvGrpSpPr/>
          <p:nvPr/>
        </p:nvGrpSpPr>
        <p:grpSpPr>
          <a:xfrm>
            <a:off x="467544" y="1772816"/>
            <a:ext cx="720080" cy="648072"/>
            <a:chOff x="6228184" y="476672"/>
            <a:chExt cx="2448272" cy="2088232"/>
          </a:xfrm>
        </p:grpSpPr>
        <p:sp>
          <p:nvSpPr>
            <p:cNvPr id="4" name="Rettangolo 3"/>
            <p:cNvSpPr/>
            <p:nvPr/>
          </p:nvSpPr>
          <p:spPr>
            <a:xfrm>
              <a:off x="6228184" y="476672"/>
              <a:ext cx="2448272" cy="208823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5" name="Picture 2" descr="http://t3.gstatic.com/images?q=tbn:ANd9GcRr2WWewSpAnc--wXPtMDiGdr8SXahojB2ZY-GcZ6So0y2pM5Q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88224" y="692696"/>
              <a:ext cx="1728192" cy="1485389"/>
            </a:xfrm>
            <a:prstGeom prst="rect">
              <a:avLst/>
            </a:prstGeom>
            <a:noFill/>
          </p:spPr>
        </p:pic>
      </p:grpSp>
      <p:grpSp>
        <p:nvGrpSpPr>
          <p:cNvPr id="6" name="Gruppo 5"/>
          <p:cNvGrpSpPr/>
          <p:nvPr/>
        </p:nvGrpSpPr>
        <p:grpSpPr>
          <a:xfrm>
            <a:off x="395536" y="2852936"/>
            <a:ext cx="720080" cy="648072"/>
            <a:chOff x="6228184" y="476672"/>
            <a:chExt cx="2448272" cy="2088232"/>
          </a:xfrm>
        </p:grpSpPr>
        <p:sp>
          <p:nvSpPr>
            <p:cNvPr id="7" name="Rettangolo 6"/>
            <p:cNvSpPr/>
            <p:nvPr/>
          </p:nvSpPr>
          <p:spPr>
            <a:xfrm>
              <a:off x="6228184" y="476672"/>
              <a:ext cx="2448272" cy="2088232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0070C0"/>
                </a:solidFill>
              </a:endParaRPr>
            </a:p>
          </p:txBody>
        </p:sp>
        <p:pic>
          <p:nvPicPr>
            <p:cNvPr id="8" name="Picture 2" descr="http://t3.gstatic.com/images?q=tbn:ANd9GcRr2WWewSpAnc--wXPtMDiGdr8SXahojB2ZY-GcZ6So0y2pM5Q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88224" y="692696"/>
              <a:ext cx="1728192" cy="1485389"/>
            </a:xfrm>
            <a:prstGeom prst="rect">
              <a:avLst/>
            </a:prstGeom>
            <a:noFill/>
          </p:spPr>
        </p:pic>
      </p:grpSp>
      <p:grpSp>
        <p:nvGrpSpPr>
          <p:cNvPr id="9" name="Gruppo 8"/>
          <p:cNvGrpSpPr/>
          <p:nvPr/>
        </p:nvGrpSpPr>
        <p:grpSpPr>
          <a:xfrm>
            <a:off x="395536" y="4005064"/>
            <a:ext cx="720080" cy="648072"/>
            <a:chOff x="6228184" y="476672"/>
            <a:chExt cx="2448272" cy="2088232"/>
          </a:xfrm>
          <a:solidFill>
            <a:srgbClr val="00B050"/>
          </a:solidFill>
        </p:grpSpPr>
        <p:sp>
          <p:nvSpPr>
            <p:cNvPr id="10" name="Rettangolo 9"/>
            <p:cNvSpPr/>
            <p:nvPr/>
          </p:nvSpPr>
          <p:spPr>
            <a:xfrm>
              <a:off x="6228184" y="476672"/>
              <a:ext cx="2448272" cy="20882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1" name="Picture 2" descr="http://t3.gstatic.com/images?q=tbn:ANd9GcRr2WWewSpAnc--wXPtMDiGdr8SXahojB2ZY-GcZ6So0y2pM5Q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88224" y="692696"/>
              <a:ext cx="1728192" cy="1485389"/>
            </a:xfrm>
            <a:prstGeom prst="rect">
              <a:avLst/>
            </a:prstGeom>
            <a:grpFill/>
          </p:spPr>
        </p:pic>
      </p:grpSp>
      <p:grpSp>
        <p:nvGrpSpPr>
          <p:cNvPr id="12" name="Gruppo 11"/>
          <p:cNvGrpSpPr/>
          <p:nvPr/>
        </p:nvGrpSpPr>
        <p:grpSpPr>
          <a:xfrm>
            <a:off x="395536" y="5301208"/>
            <a:ext cx="720080" cy="648072"/>
            <a:chOff x="6228184" y="476672"/>
            <a:chExt cx="2448272" cy="2088232"/>
          </a:xfrm>
          <a:solidFill>
            <a:srgbClr val="FFFF00"/>
          </a:solidFill>
        </p:grpSpPr>
        <p:sp>
          <p:nvSpPr>
            <p:cNvPr id="13" name="Rettangolo 12"/>
            <p:cNvSpPr/>
            <p:nvPr/>
          </p:nvSpPr>
          <p:spPr>
            <a:xfrm>
              <a:off x="6228184" y="476672"/>
              <a:ext cx="2448272" cy="20882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4" name="Picture 2" descr="http://t3.gstatic.com/images?q=tbn:ANd9GcRr2WWewSpAnc--wXPtMDiGdr8SXahojB2ZY-GcZ6So0y2pM5Q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88224" y="692696"/>
              <a:ext cx="1728192" cy="1485389"/>
            </a:xfrm>
            <a:prstGeom prst="rect">
              <a:avLst/>
            </a:prstGeom>
            <a:grpFill/>
          </p:spPr>
        </p:pic>
      </p:grpSp>
      <p:pic>
        <p:nvPicPr>
          <p:cNvPr id="16" name="Picture 4" descr="http://t2.gstatic.com/images?q=tbn:ANd9GcSFB-NODUa9IZpjWYY0vKM_hw3YfkDnMzpZ_WCjwURYXnNltdT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04664"/>
            <a:ext cx="1656184" cy="1258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6" descr="http://t0.gstatic.com/images?q=tbn:ANd9GcS-mNHgAO0W47H3kskiJ2NRQyKqLqYytsEh_aKfbZA7cA577EWXK6MxNK4iH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476672"/>
            <a:ext cx="1584176" cy="1192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8" descr="http://t2.gstatic.com/images?q=tbn:ANd9GcSryzyGmm2xl7bijftcvVbtL9xc6337c_aKvW5jIycq6jjWwhs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5" y="548680"/>
            <a:ext cx="1474023" cy="1002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CasellaDiTesto 23"/>
          <p:cNvSpPr txBox="1"/>
          <p:nvPr/>
        </p:nvSpPr>
        <p:spPr>
          <a:xfrm>
            <a:off x="1547664" y="1772816"/>
            <a:ext cx="970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 smtClean="0"/>
              <a:t>Martedì</a:t>
            </a:r>
          </a:p>
          <a:p>
            <a:r>
              <a:rPr lang="it-IT" sz="1200" i="1" dirty="0" smtClean="0"/>
              <a:t>Mercoledì </a:t>
            </a:r>
          </a:p>
          <a:p>
            <a:r>
              <a:rPr lang="it-IT" sz="1200" i="1" dirty="0" smtClean="0"/>
              <a:t>Giovedì</a:t>
            </a:r>
            <a:endParaRPr lang="it-IT" sz="1200" i="1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1547664" y="4005064"/>
            <a:ext cx="970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 smtClean="0"/>
              <a:t>Martedì</a:t>
            </a:r>
          </a:p>
          <a:p>
            <a:r>
              <a:rPr lang="it-IT" sz="1200" i="1" dirty="0" smtClean="0"/>
              <a:t>Mercoledì </a:t>
            </a:r>
          </a:p>
          <a:p>
            <a:r>
              <a:rPr lang="it-IT" sz="1200" i="1" dirty="0" smtClean="0"/>
              <a:t>Giovedì</a:t>
            </a:r>
            <a:endParaRPr lang="it-IT" sz="1200" i="1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1547664" y="2852936"/>
            <a:ext cx="9492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 smtClean="0"/>
              <a:t>Venerdì</a:t>
            </a:r>
          </a:p>
          <a:p>
            <a:r>
              <a:rPr lang="it-IT" sz="1200" i="1" dirty="0" smtClean="0"/>
              <a:t>Sabato</a:t>
            </a:r>
          </a:p>
          <a:p>
            <a:r>
              <a:rPr lang="it-IT" sz="1200" i="1" dirty="0" smtClean="0"/>
              <a:t>Domenica</a:t>
            </a:r>
          </a:p>
          <a:p>
            <a:endParaRPr lang="it-IT" sz="1200" i="1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1475656" y="5262299"/>
            <a:ext cx="9492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 smtClean="0"/>
              <a:t>Venerdì</a:t>
            </a:r>
          </a:p>
          <a:p>
            <a:r>
              <a:rPr lang="it-IT" sz="1200" i="1" dirty="0" smtClean="0"/>
              <a:t>Sabato</a:t>
            </a:r>
          </a:p>
          <a:p>
            <a:r>
              <a:rPr lang="it-IT" sz="1200" i="1" dirty="0" smtClean="0"/>
              <a:t>Domenica</a:t>
            </a:r>
          </a:p>
          <a:p>
            <a:endParaRPr lang="it-IT" sz="1200" i="1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3622701" y="1700808"/>
            <a:ext cx="9492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 smtClean="0"/>
              <a:t>Venerdì</a:t>
            </a:r>
          </a:p>
          <a:p>
            <a:r>
              <a:rPr lang="it-IT" sz="1200" i="1" dirty="0" smtClean="0"/>
              <a:t>Sabato</a:t>
            </a:r>
          </a:p>
          <a:p>
            <a:r>
              <a:rPr lang="it-IT" sz="1200" i="1" dirty="0" smtClean="0"/>
              <a:t>Domenica</a:t>
            </a:r>
          </a:p>
          <a:p>
            <a:endParaRPr lang="it-IT" sz="1200" i="1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3550693" y="4038163"/>
            <a:ext cx="9492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 smtClean="0"/>
              <a:t>Venerdì</a:t>
            </a:r>
          </a:p>
          <a:p>
            <a:r>
              <a:rPr lang="it-IT" sz="1200" i="1" dirty="0" smtClean="0"/>
              <a:t>Sabato</a:t>
            </a:r>
          </a:p>
          <a:p>
            <a:r>
              <a:rPr lang="it-IT" sz="1200" i="1" dirty="0" smtClean="0"/>
              <a:t>Domenica</a:t>
            </a:r>
          </a:p>
          <a:p>
            <a:endParaRPr lang="it-IT" sz="1200" i="1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3563888" y="2782669"/>
            <a:ext cx="970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 smtClean="0"/>
              <a:t>Martedì</a:t>
            </a:r>
          </a:p>
          <a:p>
            <a:r>
              <a:rPr lang="it-IT" sz="1200" i="1" dirty="0" smtClean="0"/>
              <a:t>Mercoledì </a:t>
            </a:r>
          </a:p>
          <a:p>
            <a:r>
              <a:rPr lang="it-IT" sz="1200" i="1" dirty="0" smtClean="0"/>
              <a:t>Giovedì</a:t>
            </a:r>
            <a:endParaRPr lang="it-IT" sz="1200" i="1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3529855" y="5301208"/>
            <a:ext cx="970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 smtClean="0"/>
              <a:t>Martedì</a:t>
            </a:r>
          </a:p>
          <a:p>
            <a:r>
              <a:rPr lang="it-IT" sz="1200" i="1" dirty="0" smtClean="0"/>
              <a:t>Mercoledì </a:t>
            </a:r>
          </a:p>
          <a:p>
            <a:r>
              <a:rPr lang="it-IT" sz="1200" i="1" dirty="0" smtClean="0"/>
              <a:t>Giovedì</a:t>
            </a:r>
            <a:endParaRPr lang="it-IT" sz="1200" i="1" dirty="0"/>
          </a:p>
        </p:txBody>
      </p:sp>
      <p:grpSp>
        <p:nvGrpSpPr>
          <p:cNvPr id="45" name="Gruppo 44"/>
          <p:cNvGrpSpPr/>
          <p:nvPr/>
        </p:nvGrpSpPr>
        <p:grpSpPr>
          <a:xfrm>
            <a:off x="5676900" y="1805915"/>
            <a:ext cx="2855540" cy="4398298"/>
            <a:chOff x="5676900" y="1805915"/>
            <a:chExt cx="2855540" cy="4398298"/>
          </a:xfrm>
        </p:grpSpPr>
        <p:sp>
          <p:nvSpPr>
            <p:cNvPr id="33" name="CasellaDiTesto 32"/>
            <p:cNvSpPr txBox="1"/>
            <p:nvPr/>
          </p:nvSpPr>
          <p:spPr>
            <a:xfrm>
              <a:off x="5676900" y="1844824"/>
              <a:ext cx="97013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i="1" dirty="0" smtClean="0"/>
                <a:t>Martedì</a:t>
              </a:r>
            </a:p>
            <a:p>
              <a:r>
                <a:rPr lang="it-IT" sz="1200" i="1" dirty="0" smtClean="0"/>
                <a:t>Mercoledì </a:t>
              </a:r>
            </a:p>
            <a:p>
              <a:r>
                <a:rPr lang="it-IT" sz="1200" i="1" dirty="0" smtClean="0"/>
                <a:t>Giovedì</a:t>
              </a:r>
              <a:endParaRPr lang="it-IT" sz="1200" i="1" dirty="0"/>
            </a:p>
          </p:txBody>
        </p:sp>
        <p:sp>
          <p:nvSpPr>
            <p:cNvPr id="39" name="CasellaDiTesto 38"/>
            <p:cNvSpPr txBox="1"/>
            <p:nvPr/>
          </p:nvSpPr>
          <p:spPr>
            <a:xfrm>
              <a:off x="7583141" y="1805915"/>
              <a:ext cx="94929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i="1" dirty="0" smtClean="0"/>
                <a:t>Venerdì</a:t>
              </a:r>
            </a:p>
            <a:p>
              <a:r>
                <a:rPr lang="it-IT" sz="1200" i="1" dirty="0" smtClean="0"/>
                <a:t>Sabato</a:t>
              </a:r>
            </a:p>
            <a:p>
              <a:r>
                <a:rPr lang="it-IT" sz="1200" i="1" dirty="0" smtClean="0"/>
                <a:t>Domenica</a:t>
              </a:r>
            </a:p>
            <a:p>
              <a:endParaRPr lang="it-IT" sz="1200" i="1" dirty="0"/>
            </a:p>
          </p:txBody>
        </p:sp>
        <p:grpSp>
          <p:nvGrpSpPr>
            <p:cNvPr id="43" name="Gruppo 42"/>
            <p:cNvGrpSpPr/>
            <p:nvPr/>
          </p:nvGrpSpPr>
          <p:grpSpPr>
            <a:xfrm>
              <a:off x="5710933" y="2852936"/>
              <a:ext cx="2749499" cy="3351277"/>
              <a:chOff x="5580112" y="2852936"/>
              <a:chExt cx="2749499" cy="3351277"/>
            </a:xfrm>
          </p:grpSpPr>
          <p:sp>
            <p:nvSpPr>
              <p:cNvPr id="34" name="CasellaDiTesto 33"/>
              <p:cNvSpPr txBox="1"/>
              <p:nvPr/>
            </p:nvSpPr>
            <p:spPr>
              <a:xfrm>
                <a:off x="5690095" y="4006805"/>
                <a:ext cx="97013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200" i="1" dirty="0" smtClean="0"/>
                  <a:t>Martedì</a:t>
                </a:r>
              </a:p>
              <a:p>
                <a:r>
                  <a:rPr lang="it-IT" sz="1200" i="1" dirty="0" smtClean="0"/>
                  <a:t>Mercoledì </a:t>
                </a:r>
              </a:p>
              <a:p>
                <a:r>
                  <a:rPr lang="it-IT" sz="1200" i="1" dirty="0" smtClean="0"/>
                  <a:t>Giovedì</a:t>
                </a:r>
                <a:endParaRPr lang="it-IT" sz="1200" i="1" dirty="0"/>
              </a:p>
            </p:txBody>
          </p:sp>
          <p:sp>
            <p:nvSpPr>
              <p:cNvPr id="35" name="CasellaDiTesto 34"/>
              <p:cNvSpPr txBox="1"/>
              <p:nvPr/>
            </p:nvSpPr>
            <p:spPr>
              <a:xfrm>
                <a:off x="7202263" y="2926685"/>
                <a:ext cx="97013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200" i="1" dirty="0" smtClean="0"/>
                  <a:t>Martedì</a:t>
                </a:r>
              </a:p>
              <a:p>
                <a:r>
                  <a:rPr lang="it-IT" sz="1200" i="1" dirty="0" smtClean="0"/>
                  <a:t>Mercoledì </a:t>
                </a:r>
              </a:p>
              <a:p>
                <a:r>
                  <a:rPr lang="it-IT" sz="1200" i="1" dirty="0" smtClean="0"/>
                  <a:t>Giovedì</a:t>
                </a:r>
                <a:endParaRPr lang="it-IT" sz="1200" i="1" dirty="0"/>
              </a:p>
            </p:txBody>
          </p:sp>
          <p:sp>
            <p:nvSpPr>
              <p:cNvPr id="37" name="CasellaDiTesto 36"/>
              <p:cNvSpPr txBox="1"/>
              <p:nvPr/>
            </p:nvSpPr>
            <p:spPr>
              <a:xfrm>
                <a:off x="5580112" y="2852936"/>
                <a:ext cx="94929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200" i="1" dirty="0" smtClean="0"/>
                  <a:t>Venerdì</a:t>
                </a:r>
              </a:p>
              <a:p>
                <a:r>
                  <a:rPr lang="it-IT" sz="1200" i="1" dirty="0" smtClean="0"/>
                  <a:t>Sabato</a:t>
                </a:r>
              </a:p>
              <a:p>
                <a:r>
                  <a:rPr lang="it-IT" sz="1200" i="1" dirty="0" smtClean="0"/>
                  <a:t>Domenica</a:t>
                </a:r>
              </a:p>
              <a:p>
                <a:endParaRPr lang="it-IT" sz="1200" i="1" dirty="0"/>
              </a:p>
            </p:txBody>
          </p:sp>
          <p:sp>
            <p:nvSpPr>
              <p:cNvPr id="38" name="CasellaDiTesto 37"/>
              <p:cNvSpPr txBox="1"/>
              <p:nvPr/>
            </p:nvSpPr>
            <p:spPr>
              <a:xfrm>
                <a:off x="5638925" y="5373216"/>
                <a:ext cx="94929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200" i="1" dirty="0" smtClean="0"/>
                  <a:t>Venerdì</a:t>
                </a:r>
              </a:p>
              <a:p>
                <a:r>
                  <a:rPr lang="it-IT" sz="1200" i="1" dirty="0" smtClean="0"/>
                  <a:t>Sabato</a:t>
                </a:r>
              </a:p>
              <a:p>
                <a:r>
                  <a:rPr lang="it-IT" sz="1200" i="1" dirty="0" smtClean="0"/>
                  <a:t>Domenica</a:t>
                </a:r>
              </a:p>
              <a:p>
                <a:endParaRPr lang="it-IT" sz="1200" i="1" dirty="0"/>
              </a:p>
            </p:txBody>
          </p:sp>
          <p:sp>
            <p:nvSpPr>
              <p:cNvPr id="40" name="CasellaDiTesto 39"/>
              <p:cNvSpPr txBox="1"/>
              <p:nvPr/>
            </p:nvSpPr>
            <p:spPr>
              <a:xfrm>
                <a:off x="7380312" y="4005064"/>
                <a:ext cx="94929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200" i="1" dirty="0" smtClean="0"/>
                  <a:t>Venerdì</a:t>
                </a:r>
              </a:p>
              <a:p>
                <a:r>
                  <a:rPr lang="it-IT" sz="1200" i="1" dirty="0" smtClean="0"/>
                  <a:t>Sabato</a:t>
                </a:r>
              </a:p>
              <a:p>
                <a:r>
                  <a:rPr lang="it-IT" sz="1200" i="1" dirty="0" smtClean="0"/>
                  <a:t>Domenica</a:t>
                </a:r>
              </a:p>
              <a:p>
                <a:endParaRPr lang="it-IT" sz="1200" i="1" dirty="0"/>
              </a:p>
            </p:txBody>
          </p:sp>
          <p:sp>
            <p:nvSpPr>
              <p:cNvPr id="41" name="CasellaDiTesto 40"/>
              <p:cNvSpPr txBox="1"/>
              <p:nvPr/>
            </p:nvSpPr>
            <p:spPr>
              <a:xfrm>
                <a:off x="7346279" y="5373216"/>
                <a:ext cx="97013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200" i="1" dirty="0" smtClean="0"/>
                  <a:t>Martedì</a:t>
                </a:r>
              </a:p>
              <a:p>
                <a:r>
                  <a:rPr lang="it-IT" sz="1200" i="1" dirty="0" smtClean="0"/>
                  <a:t>Mercoledì </a:t>
                </a:r>
              </a:p>
              <a:p>
                <a:r>
                  <a:rPr lang="it-IT" sz="1200" i="1" dirty="0" smtClean="0"/>
                  <a:t>Giovedì</a:t>
                </a:r>
                <a:endParaRPr lang="it-IT" sz="1200" i="1" dirty="0"/>
              </a:p>
            </p:txBody>
          </p:sp>
        </p:grpSp>
      </p:grpSp>
      <p:sp>
        <p:nvSpPr>
          <p:cNvPr id="42" name="CasellaDiTesto 41"/>
          <p:cNvSpPr txBox="1"/>
          <p:nvPr/>
        </p:nvSpPr>
        <p:spPr>
          <a:xfrm>
            <a:off x="1331640" y="3140968"/>
            <a:ext cx="7056784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In un anno per ogni famiglia avremo 4 rilevazioni: </a:t>
            </a:r>
          </a:p>
          <a:p>
            <a:pPr algn="ctr"/>
            <a:r>
              <a:rPr lang="it-IT" b="1" dirty="0" smtClean="0">
                <a:solidFill>
                  <a:srgbClr val="C00000"/>
                </a:solidFill>
              </a:rPr>
              <a:t>2 relative alla dieta tipo “settimanale” </a:t>
            </a:r>
          </a:p>
          <a:p>
            <a:pPr algn="ctr"/>
            <a:r>
              <a:rPr lang="it-IT" b="1" dirty="0" smtClean="0">
                <a:solidFill>
                  <a:srgbClr val="C00000"/>
                </a:solidFill>
              </a:rPr>
              <a:t>2 relative alla dieta tipo “week-end”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35496" y="-27384"/>
            <a:ext cx="4382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IPOTESI 1: SITUAZIONE IDEALE</a:t>
            </a:r>
            <a:endParaRPr lang="it-IT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1" grpId="0"/>
      <p:bldP spid="32" grpId="0"/>
      <p:bldP spid="4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467546" y="2780928"/>
          <a:ext cx="8208911" cy="830258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092930"/>
                <a:gridCol w="995301"/>
                <a:gridCol w="1037123"/>
                <a:gridCol w="1016211"/>
                <a:gridCol w="1016211"/>
                <a:gridCol w="1017045"/>
                <a:gridCol w="1017045"/>
                <a:gridCol w="1017045"/>
              </a:tblGrid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i="1" dirty="0" smtClean="0">
                          <a:latin typeface="Times New Roman" pitchFamily="18" charset="0"/>
                          <a:cs typeface="Times New Roman" pitchFamily="18" charset="0"/>
                        </a:rPr>
                        <a:t>lunedì</a:t>
                      </a:r>
                      <a:endParaRPr lang="it-IT" sz="11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i="1" dirty="0" smtClean="0">
                          <a:latin typeface="Times New Roman" pitchFamily="18" charset="0"/>
                          <a:cs typeface="Times New Roman" pitchFamily="18" charset="0"/>
                        </a:rPr>
                        <a:t>martedì</a:t>
                      </a:r>
                      <a:endParaRPr lang="it-IT" sz="11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i="1" dirty="0" smtClean="0">
                          <a:latin typeface="Times New Roman" pitchFamily="18" charset="0"/>
                          <a:cs typeface="Times New Roman" pitchFamily="18" charset="0"/>
                        </a:rPr>
                        <a:t>mercoledì</a:t>
                      </a:r>
                      <a:endParaRPr lang="it-IT" sz="11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i="1" dirty="0" smtClean="0">
                          <a:latin typeface="Times New Roman" pitchFamily="18" charset="0"/>
                          <a:cs typeface="Times New Roman" pitchFamily="18" charset="0"/>
                        </a:rPr>
                        <a:t>giovedì</a:t>
                      </a:r>
                      <a:endParaRPr lang="it-IT" sz="11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i="1" dirty="0" smtClean="0">
                          <a:latin typeface="Times New Roman" pitchFamily="18" charset="0"/>
                          <a:cs typeface="Times New Roman" pitchFamily="18" charset="0"/>
                        </a:rPr>
                        <a:t>venerdì</a:t>
                      </a:r>
                      <a:endParaRPr lang="it-IT" sz="11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i="1" dirty="0" smtClean="0">
                          <a:latin typeface="Times New Roman" pitchFamily="18" charset="0"/>
                          <a:cs typeface="Times New Roman" pitchFamily="18" charset="0"/>
                        </a:rPr>
                        <a:t>sabato</a:t>
                      </a:r>
                      <a:endParaRPr lang="it-IT" sz="11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i="1" dirty="0" smtClean="0">
                          <a:latin typeface="Times New Roman" pitchFamily="18" charset="0"/>
                          <a:cs typeface="Times New Roman" pitchFamily="18" charset="0"/>
                        </a:rPr>
                        <a:t>domenica</a:t>
                      </a:r>
                      <a:endParaRPr lang="it-IT" sz="11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lunedì</a:t>
                      </a:r>
                      <a:endParaRPr lang="it-IT" sz="11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2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2" name="Gruppo 6"/>
          <p:cNvGrpSpPr/>
          <p:nvPr/>
        </p:nvGrpSpPr>
        <p:grpSpPr>
          <a:xfrm>
            <a:off x="467544" y="332656"/>
            <a:ext cx="720080" cy="648072"/>
            <a:chOff x="6228184" y="476672"/>
            <a:chExt cx="2448272" cy="2088232"/>
          </a:xfrm>
        </p:grpSpPr>
        <p:sp>
          <p:nvSpPr>
            <p:cNvPr id="8" name="Rettangolo 7"/>
            <p:cNvSpPr/>
            <p:nvPr/>
          </p:nvSpPr>
          <p:spPr>
            <a:xfrm>
              <a:off x="6228184" y="476672"/>
              <a:ext cx="2448272" cy="208823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00"/>
            </a:p>
          </p:txBody>
        </p:sp>
        <p:pic>
          <p:nvPicPr>
            <p:cNvPr id="9" name="Picture 2" descr="http://t3.gstatic.com/images?q=tbn:ANd9GcRr2WWewSpAnc--wXPtMDiGdr8SXahojB2ZY-GcZ6So0y2pM5Q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88224" y="692696"/>
              <a:ext cx="1728192" cy="1485389"/>
            </a:xfrm>
            <a:prstGeom prst="rect">
              <a:avLst/>
            </a:prstGeom>
            <a:noFill/>
          </p:spPr>
        </p:pic>
      </p:grpSp>
      <p:sp>
        <p:nvSpPr>
          <p:cNvPr id="22" name="CasellaDiTesto 21"/>
          <p:cNvSpPr txBox="1"/>
          <p:nvPr/>
        </p:nvSpPr>
        <p:spPr>
          <a:xfrm>
            <a:off x="539552" y="2492896"/>
            <a:ext cx="11817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b="1" dirty="0" smtClean="0"/>
              <a:t>II settimana </a:t>
            </a:r>
          </a:p>
        </p:txBody>
      </p:sp>
      <p:pic>
        <p:nvPicPr>
          <p:cNvPr id="27" name="Picture 2" descr="http://t3.gstatic.com/images?q=tbn:ANd9GcSevoTVaWSugpeTxZCJpIXoD4xOhjTvPJ06UUlfsG124Hv3Syc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0"/>
            <a:ext cx="1691680" cy="1267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Gruppo 27"/>
          <p:cNvGrpSpPr/>
          <p:nvPr/>
        </p:nvGrpSpPr>
        <p:grpSpPr>
          <a:xfrm>
            <a:off x="1475656" y="332656"/>
            <a:ext cx="720080" cy="648072"/>
            <a:chOff x="6228184" y="476672"/>
            <a:chExt cx="2448272" cy="2088232"/>
          </a:xfrm>
        </p:grpSpPr>
        <p:sp>
          <p:nvSpPr>
            <p:cNvPr id="29" name="Rettangolo 28"/>
            <p:cNvSpPr/>
            <p:nvPr/>
          </p:nvSpPr>
          <p:spPr>
            <a:xfrm>
              <a:off x="6228184" y="476672"/>
              <a:ext cx="2448272" cy="2088232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00">
                <a:solidFill>
                  <a:srgbClr val="0070C0"/>
                </a:solidFill>
              </a:endParaRPr>
            </a:p>
          </p:txBody>
        </p:sp>
        <p:pic>
          <p:nvPicPr>
            <p:cNvPr id="30" name="Picture 2" descr="http://t3.gstatic.com/images?q=tbn:ANd9GcRr2WWewSpAnc--wXPtMDiGdr8SXahojB2ZY-GcZ6So0y2pM5Q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88224" y="692696"/>
              <a:ext cx="1728192" cy="1485389"/>
            </a:xfrm>
            <a:prstGeom prst="rect">
              <a:avLst/>
            </a:prstGeom>
            <a:noFill/>
          </p:spPr>
        </p:pic>
      </p:grpSp>
      <p:grpSp>
        <p:nvGrpSpPr>
          <p:cNvPr id="5" name="Gruppo 30"/>
          <p:cNvGrpSpPr/>
          <p:nvPr/>
        </p:nvGrpSpPr>
        <p:grpSpPr>
          <a:xfrm>
            <a:off x="2555776" y="332656"/>
            <a:ext cx="720080" cy="648072"/>
            <a:chOff x="6228184" y="476672"/>
            <a:chExt cx="2448272" cy="2088232"/>
          </a:xfrm>
          <a:solidFill>
            <a:srgbClr val="00B050"/>
          </a:solidFill>
        </p:grpSpPr>
        <p:sp>
          <p:nvSpPr>
            <p:cNvPr id="32" name="Rettangolo 31"/>
            <p:cNvSpPr/>
            <p:nvPr/>
          </p:nvSpPr>
          <p:spPr>
            <a:xfrm>
              <a:off x="6228184" y="476672"/>
              <a:ext cx="2448272" cy="20882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00"/>
            </a:p>
          </p:txBody>
        </p:sp>
        <p:pic>
          <p:nvPicPr>
            <p:cNvPr id="33" name="Picture 2" descr="http://t3.gstatic.com/images?q=tbn:ANd9GcRr2WWewSpAnc--wXPtMDiGdr8SXahojB2ZY-GcZ6So0y2pM5Q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88224" y="692696"/>
              <a:ext cx="1728192" cy="1485389"/>
            </a:xfrm>
            <a:prstGeom prst="rect">
              <a:avLst/>
            </a:prstGeom>
            <a:grpFill/>
          </p:spPr>
        </p:pic>
      </p:grpSp>
      <p:grpSp>
        <p:nvGrpSpPr>
          <p:cNvPr id="6" name="Gruppo 33"/>
          <p:cNvGrpSpPr/>
          <p:nvPr/>
        </p:nvGrpSpPr>
        <p:grpSpPr>
          <a:xfrm>
            <a:off x="3635896" y="332656"/>
            <a:ext cx="720080" cy="648072"/>
            <a:chOff x="6228184" y="476672"/>
            <a:chExt cx="2448272" cy="2088232"/>
          </a:xfrm>
          <a:solidFill>
            <a:srgbClr val="FFFF00"/>
          </a:solidFill>
        </p:grpSpPr>
        <p:sp>
          <p:nvSpPr>
            <p:cNvPr id="35" name="Rettangolo 34"/>
            <p:cNvSpPr/>
            <p:nvPr/>
          </p:nvSpPr>
          <p:spPr>
            <a:xfrm>
              <a:off x="6228184" y="476672"/>
              <a:ext cx="2448272" cy="20882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00"/>
            </a:p>
          </p:txBody>
        </p:sp>
        <p:pic>
          <p:nvPicPr>
            <p:cNvPr id="36" name="Picture 2" descr="http://t3.gstatic.com/images?q=tbn:ANd9GcRr2WWewSpAnc--wXPtMDiGdr8SXahojB2ZY-GcZ6So0y2pM5Q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88224" y="692696"/>
              <a:ext cx="1728192" cy="1485389"/>
            </a:xfrm>
            <a:prstGeom prst="rect">
              <a:avLst/>
            </a:prstGeom>
            <a:grpFill/>
          </p:spPr>
        </p:pic>
      </p:grpSp>
      <p:graphicFrame>
        <p:nvGraphicFramePr>
          <p:cNvPr id="46" name="Tabella 45"/>
          <p:cNvGraphicFramePr>
            <a:graphicFrameLocks noGrp="1"/>
          </p:cNvGraphicFramePr>
          <p:nvPr/>
        </p:nvGraphicFramePr>
        <p:xfrm>
          <a:off x="467544" y="4254926"/>
          <a:ext cx="8208911" cy="830258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092930"/>
                <a:gridCol w="995301"/>
                <a:gridCol w="1037123"/>
                <a:gridCol w="1016211"/>
                <a:gridCol w="1016211"/>
                <a:gridCol w="1017045"/>
                <a:gridCol w="1017045"/>
                <a:gridCol w="1017045"/>
              </a:tblGrid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i="1" dirty="0" smtClean="0">
                          <a:latin typeface="Times New Roman" pitchFamily="18" charset="0"/>
                          <a:cs typeface="Times New Roman" pitchFamily="18" charset="0"/>
                        </a:rPr>
                        <a:t>lunedì</a:t>
                      </a:r>
                      <a:endParaRPr lang="it-IT" sz="11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i="1" dirty="0" smtClean="0">
                          <a:latin typeface="Times New Roman" pitchFamily="18" charset="0"/>
                          <a:cs typeface="Times New Roman" pitchFamily="18" charset="0"/>
                        </a:rPr>
                        <a:t>martedì</a:t>
                      </a:r>
                      <a:endParaRPr lang="it-IT" sz="11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i="1" dirty="0" smtClean="0">
                          <a:latin typeface="Times New Roman" pitchFamily="18" charset="0"/>
                          <a:cs typeface="Times New Roman" pitchFamily="18" charset="0"/>
                        </a:rPr>
                        <a:t>mercoledì</a:t>
                      </a:r>
                      <a:endParaRPr lang="it-IT" sz="11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i="1" dirty="0" smtClean="0">
                          <a:latin typeface="Times New Roman" pitchFamily="18" charset="0"/>
                          <a:cs typeface="Times New Roman" pitchFamily="18" charset="0"/>
                        </a:rPr>
                        <a:t>giovedì</a:t>
                      </a:r>
                      <a:endParaRPr lang="it-IT" sz="11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i="1" dirty="0" smtClean="0">
                          <a:latin typeface="Times New Roman" pitchFamily="18" charset="0"/>
                          <a:cs typeface="Times New Roman" pitchFamily="18" charset="0"/>
                        </a:rPr>
                        <a:t>venerdì</a:t>
                      </a:r>
                      <a:endParaRPr lang="it-IT" sz="11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i="1" dirty="0" smtClean="0">
                          <a:latin typeface="Times New Roman" pitchFamily="18" charset="0"/>
                          <a:cs typeface="Times New Roman" pitchFamily="18" charset="0"/>
                        </a:rPr>
                        <a:t>sabato</a:t>
                      </a:r>
                      <a:endParaRPr lang="it-IT" sz="11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i="1" dirty="0" smtClean="0">
                          <a:latin typeface="Times New Roman" pitchFamily="18" charset="0"/>
                          <a:cs typeface="Times New Roman" pitchFamily="18" charset="0"/>
                        </a:rPr>
                        <a:t>domenica</a:t>
                      </a:r>
                      <a:endParaRPr lang="it-IT" sz="11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lunedì</a:t>
                      </a:r>
                      <a:endParaRPr lang="it-IT" sz="11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2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0" name="CasellaDiTesto 49"/>
          <p:cNvSpPr txBox="1"/>
          <p:nvPr/>
        </p:nvSpPr>
        <p:spPr>
          <a:xfrm>
            <a:off x="505645" y="3933056"/>
            <a:ext cx="125547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b="1" dirty="0" smtClean="0"/>
              <a:t>III settimana </a:t>
            </a:r>
            <a:endParaRPr lang="it-IT" sz="1050" b="1" dirty="0"/>
          </a:p>
        </p:txBody>
      </p:sp>
      <p:grpSp>
        <p:nvGrpSpPr>
          <p:cNvPr id="39" name="Gruppo 33"/>
          <p:cNvGrpSpPr/>
          <p:nvPr/>
        </p:nvGrpSpPr>
        <p:grpSpPr>
          <a:xfrm>
            <a:off x="5868144" y="332656"/>
            <a:ext cx="720080" cy="648072"/>
            <a:chOff x="6228184" y="476672"/>
            <a:chExt cx="2448272" cy="2088232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47" name="Rettangolo 46"/>
            <p:cNvSpPr/>
            <p:nvPr/>
          </p:nvSpPr>
          <p:spPr>
            <a:xfrm>
              <a:off x="6228184" y="476672"/>
              <a:ext cx="2448272" cy="20882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00"/>
            </a:p>
          </p:txBody>
        </p:sp>
        <p:pic>
          <p:nvPicPr>
            <p:cNvPr id="48" name="Picture 2" descr="http://t3.gstatic.com/images?q=tbn:ANd9GcRr2WWewSpAnc--wXPtMDiGdr8SXahojB2ZY-GcZ6So0y2pM5Q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88224" y="692696"/>
              <a:ext cx="1728192" cy="1485389"/>
            </a:xfrm>
            <a:prstGeom prst="rect">
              <a:avLst/>
            </a:prstGeom>
            <a:grpFill/>
          </p:spPr>
        </p:pic>
      </p:grpSp>
      <p:grpSp>
        <p:nvGrpSpPr>
          <p:cNvPr id="49" name="Gruppo 33"/>
          <p:cNvGrpSpPr/>
          <p:nvPr/>
        </p:nvGrpSpPr>
        <p:grpSpPr>
          <a:xfrm>
            <a:off x="4860032" y="332656"/>
            <a:ext cx="720080" cy="648072"/>
            <a:chOff x="6228184" y="476672"/>
            <a:chExt cx="2448272" cy="2088232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51" name="Rettangolo 50"/>
            <p:cNvSpPr/>
            <p:nvPr/>
          </p:nvSpPr>
          <p:spPr>
            <a:xfrm>
              <a:off x="6228184" y="476672"/>
              <a:ext cx="2448272" cy="2088232"/>
            </a:xfrm>
            <a:prstGeom prst="rect">
              <a:avLst/>
            </a:prstGeom>
            <a:solidFill>
              <a:srgbClr val="0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00"/>
            </a:p>
          </p:txBody>
        </p:sp>
        <p:pic>
          <p:nvPicPr>
            <p:cNvPr id="52" name="Picture 2" descr="http://t3.gstatic.com/images?q=tbn:ANd9GcRr2WWewSpAnc--wXPtMDiGdr8SXahojB2ZY-GcZ6So0y2pM5Q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88224" y="692696"/>
              <a:ext cx="1728192" cy="1485389"/>
            </a:xfrm>
            <a:prstGeom prst="rect">
              <a:avLst/>
            </a:prstGeom>
            <a:grpFill/>
          </p:spPr>
        </p:pic>
      </p:grpSp>
      <p:graphicFrame>
        <p:nvGraphicFramePr>
          <p:cNvPr id="53" name="Tabella 52"/>
          <p:cNvGraphicFramePr>
            <a:graphicFrameLocks noGrp="1"/>
          </p:cNvGraphicFramePr>
          <p:nvPr/>
        </p:nvGraphicFramePr>
        <p:xfrm>
          <a:off x="539552" y="1556792"/>
          <a:ext cx="8208911" cy="75825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092930"/>
                <a:gridCol w="995301"/>
                <a:gridCol w="1037123"/>
                <a:gridCol w="1016211"/>
                <a:gridCol w="1016211"/>
                <a:gridCol w="1017045"/>
                <a:gridCol w="1017045"/>
                <a:gridCol w="1017045"/>
              </a:tblGrid>
              <a:tr h="216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i="1" dirty="0" smtClean="0">
                          <a:latin typeface="Times New Roman" pitchFamily="18" charset="0"/>
                          <a:cs typeface="Times New Roman" pitchFamily="18" charset="0"/>
                        </a:rPr>
                        <a:t>lunedì</a:t>
                      </a:r>
                      <a:endParaRPr lang="it-IT" sz="11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i="1" dirty="0" smtClean="0">
                          <a:latin typeface="Times New Roman" pitchFamily="18" charset="0"/>
                          <a:cs typeface="Times New Roman" pitchFamily="18" charset="0"/>
                        </a:rPr>
                        <a:t>martedì</a:t>
                      </a:r>
                      <a:endParaRPr lang="it-IT" sz="11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i="1" dirty="0" smtClean="0">
                          <a:latin typeface="Times New Roman" pitchFamily="18" charset="0"/>
                          <a:cs typeface="Times New Roman" pitchFamily="18" charset="0"/>
                        </a:rPr>
                        <a:t>mercoledì</a:t>
                      </a:r>
                      <a:endParaRPr lang="it-IT" sz="11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i="1" dirty="0" smtClean="0">
                          <a:latin typeface="Times New Roman" pitchFamily="18" charset="0"/>
                          <a:cs typeface="Times New Roman" pitchFamily="18" charset="0"/>
                        </a:rPr>
                        <a:t>giovedì</a:t>
                      </a:r>
                      <a:endParaRPr lang="it-IT" sz="11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i="1" dirty="0" smtClean="0">
                          <a:latin typeface="Times New Roman" pitchFamily="18" charset="0"/>
                          <a:cs typeface="Times New Roman" pitchFamily="18" charset="0"/>
                        </a:rPr>
                        <a:t>venerdì</a:t>
                      </a:r>
                      <a:endParaRPr lang="it-IT" sz="11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i="1" dirty="0" smtClean="0">
                          <a:latin typeface="Times New Roman" pitchFamily="18" charset="0"/>
                          <a:cs typeface="Times New Roman" pitchFamily="18" charset="0"/>
                        </a:rPr>
                        <a:t>sabato</a:t>
                      </a:r>
                      <a:endParaRPr lang="it-IT" sz="11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i="1" dirty="0" smtClean="0">
                          <a:latin typeface="Times New Roman" pitchFamily="18" charset="0"/>
                          <a:cs typeface="Times New Roman" pitchFamily="18" charset="0"/>
                        </a:rPr>
                        <a:t>domenica</a:t>
                      </a:r>
                      <a:endParaRPr lang="it-IT" sz="11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lunedì</a:t>
                      </a:r>
                      <a:endParaRPr lang="it-IT" sz="11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2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4" name="Tabella 53"/>
          <p:cNvGraphicFramePr>
            <a:graphicFrameLocks noGrp="1"/>
          </p:cNvGraphicFramePr>
          <p:nvPr/>
        </p:nvGraphicFramePr>
        <p:xfrm>
          <a:off x="467544" y="5671462"/>
          <a:ext cx="8208911" cy="709866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092930"/>
                <a:gridCol w="995301"/>
                <a:gridCol w="1037123"/>
                <a:gridCol w="1016211"/>
                <a:gridCol w="1016211"/>
                <a:gridCol w="1017045"/>
                <a:gridCol w="1017045"/>
                <a:gridCol w="1017045"/>
              </a:tblGrid>
              <a:tr h="1440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i="1" dirty="0" smtClean="0">
                          <a:latin typeface="Times New Roman" pitchFamily="18" charset="0"/>
                          <a:cs typeface="Times New Roman" pitchFamily="18" charset="0"/>
                        </a:rPr>
                        <a:t>lunedì</a:t>
                      </a:r>
                      <a:endParaRPr lang="it-IT" sz="11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i="1" dirty="0" smtClean="0">
                          <a:latin typeface="Times New Roman" pitchFamily="18" charset="0"/>
                          <a:cs typeface="Times New Roman" pitchFamily="18" charset="0"/>
                        </a:rPr>
                        <a:t>martedì</a:t>
                      </a:r>
                      <a:endParaRPr lang="it-IT" sz="11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i="1" dirty="0" smtClean="0">
                          <a:latin typeface="Times New Roman" pitchFamily="18" charset="0"/>
                          <a:cs typeface="Times New Roman" pitchFamily="18" charset="0"/>
                        </a:rPr>
                        <a:t>mercoledì</a:t>
                      </a:r>
                      <a:endParaRPr lang="it-IT" sz="11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i="1" dirty="0" smtClean="0">
                          <a:latin typeface="Times New Roman" pitchFamily="18" charset="0"/>
                          <a:cs typeface="Times New Roman" pitchFamily="18" charset="0"/>
                        </a:rPr>
                        <a:t>giovedì</a:t>
                      </a:r>
                      <a:endParaRPr lang="it-IT" sz="11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i="1" dirty="0" smtClean="0">
                          <a:latin typeface="Times New Roman" pitchFamily="18" charset="0"/>
                          <a:cs typeface="Times New Roman" pitchFamily="18" charset="0"/>
                        </a:rPr>
                        <a:t>venerdì</a:t>
                      </a:r>
                      <a:endParaRPr lang="it-IT" sz="11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i="1" dirty="0" smtClean="0">
                          <a:latin typeface="Times New Roman" pitchFamily="18" charset="0"/>
                          <a:cs typeface="Times New Roman" pitchFamily="18" charset="0"/>
                        </a:rPr>
                        <a:t>sabato</a:t>
                      </a:r>
                      <a:endParaRPr lang="it-IT" sz="11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i="1" dirty="0" smtClean="0">
                          <a:latin typeface="Times New Roman" pitchFamily="18" charset="0"/>
                          <a:cs typeface="Times New Roman" pitchFamily="18" charset="0"/>
                        </a:rPr>
                        <a:t>domenica</a:t>
                      </a:r>
                      <a:endParaRPr lang="it-IT" sz="11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lunedì</a:t>
                      </a:r>
                      <a:endParaRPr lang="it-IT" sz="11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2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5" name="CasellaDiTesto 54"/>
          <p:cNvSpPr txBox="1"/>
          <p:nvPr/>
        </p:nvSpPr>
        <p:spPr>
          <a:xfrm>
            <a:off x="611560" y="1268760"/>
            <a:ext cx="11079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b="1" dirty="0" smtClean="0"/>
              <a:t>I settimana </a:t>
            </a:r>
          </a:p>
        </p:txBody>
      </p:sp>
      <p:sp>
        <p:nvSpPr>
          <p:cNvPr id="56" name="CasellaDiTesto 55"/>
          <p:cNvSpPr txBox="1"/>
          <p:nvPr/>
        </p:nvSpPr>
        <p:spPr>
          <a:xfrm>
            <a:off x="611560" y="5407332"/>
            <a:ext cx="12105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b="1" dirty="0" smtClean="0"/>
              <a:t>IV settimana </a:t>
            </a:r>
            <a:endParaRPr lang="it-IT" sz="1050" b="1" dirty="0"/>
          </a:p>
        </p:txBody>
      </p:sp>
      <p:grpSp>
        <p:nvGrpSpPr>
          <p:cNvPr id="58" name="Gruppo 33"/>
          <p:cNvGrpSpPr/>
          <p:nvPr/>
        </p:nvGrpSpPr>
        <p:grpSpPr>
          <a:xfrm>
            <a:off x="6804248" y="332656"/>
            <a:ext cx="720080" cy="648072"/>
            <a:chOff x="6228184" y="476672"/>
            <a:chExt cx="2448272" cy="2088232"/>
          </a:xfrm>
          <a:solidFill>
            <a:srgbClr val="00FFFF"/>
          </a:solidFill>
        </p:grpSpPr>
        <p:sp>
          <p:nvSpPr>
            <p:cNvPr id="59" name="Rettangolo 58"/>
            <p:cNvSpPr/>
            <p:nvPr/>
          </p:nvSpPr>
          <p:spPr>
            <a:xfrm>
              <a:off x="6228184" y="476672"/>
              <a:ext cx="2448272" cy="20882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00"/>
            </a:p>
          </p:txBody>
        </p:sp>
        <p:pic>
          <p:nvPicPr>
            <p:cNvPr id="60" name="Picture 2" descr="http://t3.gstatic.com/images?q=tbn:ANd9GcRr2WWewSpAnc--wXPtMDiGdr8SXahojB2ZY-GcZ6So0y2pM5Q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88224" y="692696"/>
              <a:ext cx="1728192" cy="1485389"/>
            </a:xfrm>
            <a:prstGeom prst="rect">
              <a:avLst/>
            </a:prstGeom>
            <a:grpFill/>
          </p:spPr>
        </p:pic>
      </p:grpSp>
      <p:sp>
        <p:nvSpPr>
          <p:cNvPr id="61" name="CasellaDiTesto 60"/>
          <p:cNvSpPr txBox="1"/>
          <p:nvPr/>
        </p:nvSpPr>
        <p:spPr>
          <a:xfrm>
            <a:off x="35496" y="-27384"/>
            <a:ext cx="3692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IPOTESI 2: IPOTESI REALE</a:t>
            </a:r>
            <a:endParaRPr lang="it-IT" b="1" dirty="0"/>
          </a:p>
        </p:txBody>
      </p:sp>
      <p:sp>
        <p:nvSpPr>
          <p:cNvPr id="34" name="CasellaDiTesto 33"/>
          <p:cNvSpPr txBox="1"/>
          <p:nvPr/>
        </p:nvSpPr>
        <p:spPr>
          <a:xfrm>
            <a:off x="2411760" y="3429000"/>
            <a:ext cx="4104456" cy="830997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sz="1600" b="1" dirty="0" smtClean="0"/>
          </a:p>
          <a:p>
            <a:pPr algn="ctr"/>
            <a:r>
              <a:rPr lang="it-IT" sz="1600" b="1" dirty="0" smtClean="0"/>
              <a:t>Ipotizzare UNA ROTAZIONE </a:t>
            </a:r>
          </a:p>
          <a:p>
            <a:pPr algn="ctr"/>
            <a:endParaRPr lang="it-IT" sz="16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3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3.gstatic.com/images?q=tbn:ANd9GcSevoTVaWSugpeTxZCJpIXoD4xOhjTvPJ06UUlfsG124Hv3Syc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76672"/>
            <a:ext cx="1584176" cy="1186604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softEdge rad="112500"/>
          </a:effectLst>
        </p:spPr>
      </p:pic>
      <p:sp>
        <p:nvSpPr>
          <p:cNvPr id="73" name="CasellaDiTesto 72"/>
          <p:cNvSpPr txBox="1"/>
          <p:nvPr/>
        </p:nvSpPr>
        <p:spPr>
          <a:xfrm>
            <a:off x="35496" y="-27384"/>
            <a:ext cx="1747594" cy="21544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800" b="1" dirty="0" smtClean="0"/>
              <a:t>IPOTESI 2: IPOTESI REALE</a:t>
            </a:r>
            <a:endParaRPr lang="it-IT" sz="800" b="1" dirty="0"/>
          </a:p>
        </p:txBody>
      </p:sp>
      <p:pic>
        <p:nvPicPr>
          <p:cNvPr id="16" name="Picture 4" descr="http://t2.gstatic.com/images?q=tbn:ANd9GcSFB-NODUa9IZpjWYY0vKM_hw3YfkDnMzpZ_WCjwURYXnNltdT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04664"/>
            <a:ext cx="1656184" cy="1258775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17" name="Picture 6" descr="http://t0.gstatic.com/images?q=tbn:ANd9GcS-mNHgAO0W47H3kskiJ2NRQyKqLqYytsEh_aKfbZA7cA577EWXK6MxNK4iH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76672"/>
            <a:ext cx="1584176" cy="1192301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18" name="Picture 8" descr="http://t2.gstatic.com/images?q=tbn:ANd9GcSryzyGmm2xl7bijftcvVbtL9xc6337c_aKvW5jIycq6jjWwhs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5" y="548680"/>
            <a:ext cx="1474023" cy="1002553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softEdge rad="112500"/>
          </a:effectLst>
        </p:spPr>
      </p:pic>
      <p:grpSp>
        <p:nvGrpSpPr>
          <p:cNvPr id="158" name="Gruppo 157"/>
          <p:cNvGrpSpPr/>
          <p:nvPr/>
        </p:nvGrpSpPr>
        <p:grpSpPr>
          <a:xfrm>
            <a:off x="5292080" y="1700808"/>
            <a:ext cx="3435800" cy="4824536"/>
            <a:chOff x="5292080" y="1700808"/>
            <a:chExt cx="3435800" cy="4824536"/>
          </a:xfrm>
        </p:grpSpPr>
        <p:sp>
          <p:nvSpPr>
            <p:cNvPr id="68" name="CasellaDiTesto 67"/>
            <p:cNvSpPr txBox="1"/>
            <p:nvPr/>
          </p:nvSpPr>
          <p:spPr>
            <a:xfrm>
              <a:off x="5443232" y="2113111"/>
              <a:ext cx="13676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smtClean="0"/>
                <a:t>III settimana</a:t>
              </a:r>
              <a:endParaRPr lang="it-IT" sz="1400" dirty="0"/>
            </a:p>
          </p:txBody>
        </p:sp>
        <p:sp>
          <p:nvSpPr>
            <p:cNvPr id="70" name="CasellaDiTesto 69"/>
            <p:cNvSpPr txBox="1"/>
            <p:nvPr/>
          </p:nvSpPr>
          <p:spPr>
            <a:xfrm>
              <a:off x="7387448" y="2132856"/>
              <a:ext cx="13404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err="1" smtClean="0"/>
                <a:t>VI</a:t>
              </a:r>
              <a:r>
                <a:rPr lang="it-IT" sz="1400" dirty="0" smtClean="0"/>
                <a:t> settimana</a:t>
              </a:r>
              <a:endParaRPr lang="it-IT" sz="1400" dirty="0"/>
            </a:p>
          </p:txBody>
        </p:sp>
        <p:grpSp>
          <p:nvGrpSpPr>
            <p:cNvPr id="78" name="Gruppo 63"/>
            <p:cNvGrpSpPr/>
            <p:nvPr/>
          </p:nvGrpSpPr>
          <p:grpSpPr>
            <a:xfrm>
              <a:off x="5398824" y="1700808"/>
              <a:ext cx="685344" cy="359461"/>
              <a:chOff x="718304" y="5949859"/>
              <a:chExt cx="685344" cy="359461"/>
            </a:xfrm>
          </p:grpSpPr>
          <p:sp>
            <p:nvSpPr>
              <p:cNvPr id="79" name="Rettangolo 78"/>
              <p:cNvSpPr/>
              <p:nvPr/>
            </p:nvSpPr>
            <p:spPr>
              <a:xfrm>
                <a:off x="718304" y="5949859"/>
                <a:ext cx="685344" cy="359461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800"/>
              </a:p>
            </p:txBody>
          </p:sp>
          <p:pic>
            <p:nvPicPr>
              <p:cNvPr id="80" name="Picture 2" descr="http://t3.gstatic.com/images?q=tbn:ANd9GcRr2WWewSpAnc--wXPtMDiGdr8SXahojB2ZY-GcZ6So0y2pM5Q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847868" y="5981622"/>
                <a:ext cx="483772" cy="25569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</a:ln>
            </p:spPr>
          </p:pic>
        </p:grpSp>
        <p:grpSp>
          <p:nvGrpSpPr>
            <p:cNvPr id="81" name="Gruppo 65"/>
            <p:cNvGrpSpPr/>
            <p:nvPr/>
          </p:nvGrpSpPr>
          <p:grpSpPr>
            <a:xfrm>
              <a:off x="6118904" y="1700808"/>
              <a:ext cx="685344" cy="359461"/>
              <a:chOff x="755576" y="4509120"/>
              <a:chExt cx="685344" cy="359461"/>
            </a:xfrm>
          </p:grpSpPr>
          <p:sp>
            <p:nvSpPr>
              <p:cNvPr id="82" name="Rettangolo 81"/>
              <p:cNvSpPr/>
              <p:nvPr/>
            </p:nvSpPr>
            <p:spPr>
              <a:xfrm>
                <a:off x="755576" y="4509120"/>
                <a:ext cx="685344" cy="359461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800"/>
              </a:p>
            </p:txBody>
          </p:sp>
          <p:pic>
            <p:nvPicPr>
              <p:cNvPr id="83" name="Picture 2" descr="http://t3.gstatic.com/images?q=tbn:ANd9GcRr2WWewSpAnc--wXPtMDiGdr8SXahojB2ZY-GcZ6So0y2pM5Q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899592" y="4581128"/>
                <a:ext cx="483772" cy="25569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</a:ln>
            </p:spPr>
          </p:pic>
        </p:grpSp>
        <p:grpSp>
          <p:nvGrpSpPr>
            <p:cNvPr id="84" name="Gruppo 65"/>
            <p:cNvGrpSpPr/>
            <p:nvPr/>
          </p:nvGrpSpPr>
          <p:grpSpPr>
            <a:xfrm>
              <a:off x="7127016" y="1700808"/>
              <a:ext cx="685344" cy="359461"/>
              <a:chOff x="755576" y="4509120"/>
              <a:chExt cx="685344" cy="359461"/>
            </a:xfrm>
          </p:grpSpPr>
          <p:sp>
            <p:nvSpPr>
              <p:cNvPr id="85" name="Rettangolo 84"/>
              <p:cNvSpPr/>
              <p:nvPr/>
            </p:nvSpPr>
            <p:spPr>
              <a:xfrm>
                <a:off x="755576" y="4509120"/>
                <a:ext cx="685344" cy="359461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800"/>
              </a:p>
            </p:txBody>
          </p:sp>
          <p:pic>
            <p:nvPicPr>
              <p:cNvPr id="86" name="Picture 2" descr="http://t3.gstatic.com/images?q=tbn:ANd9GcRr2WWewSpAnc--wXPtMDiGdr8SXahojB2ZY-GcZ6So0y2pM5Q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899592" y="4581128"/>
                <a:ext cx="483772" cy="25569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</a:ln>
            </p:spPr>
          </p:pic>
        </p:grpSp>
        <p:grpSp>
          <p:nvGrpSpPr>
            <p:cNvPr id="87" name="Gruppo 63"/>
            <p:cNvGrpSpPr/>
            <p:nvPr/>
          </p:nvGrpSpPr>
          <p:grpSpPr>
            <a:xfrm>
              <a:off x="7956376" y="1700808"/>
              <a:ext cx="685344" cy="359461"/>
              <a:chOff x="718304" y="5949859"/>
              <a:chExt cx="685344" cy="359461"/>
            </a:xfrm>
          </p:grpSpPr>
          <p:sp>
            <p:nvSpPr>
              <p:cNvPr id="88" name="Rettangolo 87"/>
              <p:cNvSpPr/>
              <p:nvPr/>
            </p:nvSpPr>
            <p:spPr>
              <a:xfrm>
                <a:off x="718304" y="5949859"/>
                <a:ext cx="685344" cy="359461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800"/>
              </a:p>
            </p:txBody>
          </p:sp>
          <p:pic>
            <p:nvPicPr>
              <p:cNvPr id="89" name="Picture 2" descr="http://t3.gstatic.com/images?q=tbn:ANd9GcRr2WWewSpAnc--wXPtMDiGdr8SXahojB2ZY-GcZ6So0y2pM5Q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847868" y="5981622"/>
                <a:ext cx="483772" cy="25569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</a:ln>
            </p:spPr>
          </p:pic>
        </p:grpSp>
        <p:sp>
          <p:nvSpPr>
            <p:cNvPr id="92" name="CasellaDiTesto 91"/>
            <p:cNvSpPr txBox="1"/>
            <p:nvPr/>
          </p:nvSpPr>
          <p:spPr>
            <a:xfrm>
              <a:off x="5391808" y="3533526"/>
              <a:ext cx="13404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smtClean="0"/>
                <a:t>IV settimana</a:t>
              </a:r>
              <a:endParaRPr lang="it-IT" sz="1400" dirty="0"/>
            </a:p>
          </p:txBody>
        </p:sp>
        <p:sp>
          <p:nvSpPr>
            <p:cNvPr id="93" name="CasellaDiTesto 92"/>
            <p:cNvSpPr txBox="1"/>
            <p:nvPr/>
          </p:nvSpPr>
          <p:spPr>
            <a:xfrm>
              <a:off x="7336024" y="3553271"/>
              <a:ext cx="12170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smtClean="0"/>
                <a:t>I settimana</a:t>
              </a:r>
              <a:endParaRPr lang="it-IT" sz="1400" dirty="0"/>
            </a:p>
          </p:txBody>
        </p:sp>
        <p:grpSp>
          <p:nvGrpSpPr>
            <p:cNvPr id="94" name="Gruppo 2"/>
            <p:cNvGrpSpPr/>
            <p:nvPr/>
          </p:nvGrpSpPr>
          <p:grpSpPr>
            <a:xfrm>
              <a:off x="5436096" y="3140968"/>
              <a:ext cx="685344" cy="359461"/>
              <a:chOff x="6228184" y="476672"/>
              <a:chExt cx="2448272" cy="2088232"/>
            </a:xfrm>
          </p:grpSpPr>
          <p:sp>
            <p:nvSpPr>
              <p:cNvPr id="95" name="Rettangolo 94"/>
              <p:cNvSpPr/>
              <p:nvPr/>
            </p:nvSpPr>
            <p:spPr>
              <a:xfrm>
                <a:off x="6228184" y="476672"/>
                <a:ext cx="2448272" cy="2088232"/>
              </a:xfrm>
              <a:prstGeom prst="rect">
                <a:avLst/>
              </a:prstGeom>
              <a:solidFill>
                <a:srgbClr val="FF00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800"/>
              </a:p>
            </p:txBody>
          </p:sp>
          <p:pic>
            <p:nvPicPr>
              <p:cNvPr id="96" name="Picture 2" descr="http://t3.gstatic.com/images?q=tbn:ANd9GcRr2WWewSpAnc--wXPtMDiGdr8SXahojB2ZY-GcZ6So0y2pM5Q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588224" y="692696"/>
                <a:ext cx="1728192" cy="1485389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</p:pic>
        </p:grpSp>
        <p:grpSp>
          <p:nvGrpSpPr>
            <p:cNvPr id="97" name="Gruppo 5"/>
            <p:cNvGrpSpPr/>
            <p:nvPr/>
          </p:nvGrpSpPr>
          <p:grpSpPr>
            <a:xfrm>
              <a:off x="6190912" y="3140968"/>
              <a:ext cx="685344" cy="359461"/>
              <a:chOff x="6228184" y="476672"/>
              <a:chExt cx="2448272" cy="2088232"/>
            </a:xfrm>
          </p:grpSpPr>
          <p:sp>
            <p:nvSpPr>
              <p:cNvPr id="98" name="Rettangolo 97"/>
              <p:cNvSpPr/>
              <p:nvPr/>
            </p:nvSpPr>
            <p:spPr>
              <a:xfrm>
                <a:off x="6228184" y="476672"/>
                <a:ext cx="2448272" cy="2088232"/>
              </a:xfrm>
              <a:prstGeom prst="rect">
                <a:avLst/>
              </a:prstGeom>
              <a:solidFill>
                <a:srgbClr val="0070C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800">
                  <a:solidFill>
                    <a:srgbClr val="0070C0"/>
                  </a:solidFill>
                </a:endParaRPr>
              </a:p>
            </p:txBody>
          </p:sp>
          <p:pic>
            <p:nvPicPr>
              <p:cNvPr id="99" name="Picture 2" descr="http://t3.gstatic.com/images?q=tbn:ANd9GcRr2WWewSpAnc--wXPtMDiGdr8SXahojB2ZY-GcZ6So0y2pM5Q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588224" y="692696"/>
                <a:ext cx="1728192" cy="1485389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</p:pic>
        </p:grpSp>
        <p:grpSp>
          <p:nvGrpSpPr>
            <p:cNvPr id="106" name="Gruppo 2"/>
            <p:cNvGrpSpPr/>
            <p:nvPr/>
          </p:nvGrpSpPr>
          <p:grpSpPr>
            <a:xfrm>
              <a:off x="7991112" y="3140968"/>
              <a:ext cx="685344" cy="359461"/>
              <a:chOff x="6228184" y="476672"/>
              <a:chExt cx="2448272" cy="2088232"/>
            </a:xfrm>
          </p:grpSpPr>
          <p:sp>
            <p:nvSpPr>
              <p:cNvPr id="107" name="Rettangolo 106"/>
              <p:cNvSpPr/>
              <p:nvPr/>
            </p:nvSpPr>
            <p:spPr>
              <a:xfrm>
                <a:off x="6228184" y="476672"/>
                <a:ext cx="2448272" cy="2088232"/>
              </a:xfrm>
              <a:prstGeom prst="rect">
                <a:avLst/>
              </a:prstGeom>
              <a:solidFill>
                <a:srgbClr val="FF00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800"/>
              </a:p>
            </p:txBody>
          </p:sp>
          <p:pic>
            <p:nvPicPr>
              <p:cNvPr id="108" name="Picture 2" descr="http://t3.gstatic.com/images?q=tbn:ANd9GcRr2WWewSpAnc--wXPtMDiGdr8SXahojB2ZY-GcZ6So0y2pM5Q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588224" y="692696"/>
                <a:ext cx="1728192" cy="1485389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</p:pic>
        </p:grpSp>
        <p:grpSp>
          <p:nvGrpSpPr>
            <p:cNvPr id="109" name="Gruppo 5"/>
            <p:cNvGrpSpPr/>
            <p:nvPr/>
          </p:nvGrpSpPr>
          <p:grpSpPr>
            <a:xfrm>
              <a:off x="7199024" y="3140968"/>
              <a:ext cx="685344" cy="359461"/>
              <a:chOff x="6228184" y="476672"/>
              <a:chExt cx="2448272" cy="2088232"/>
            </a:xfrm>
          </p:grpSpPr>
          <p:sp>
            <p:nvSpPr>
              <p:cNvPr id="110" name="Rettangolo 109"/>
              <p:cNvSpPr/>
              <p:nvPr/>
            </p:nvSpPr>
            <p:spPr>
              <a:xfrm>
                <a:off x="6228184" y="476672"/>
                <a:ext cx="2448272" cy="2088232"/>
              </a:xfrm>
              <a:prstGeom prst="rect">
                <a:avLst/>
              </a:prstGeom>
              <a:solidFill>
                <a:srgbClr val="0070C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800">
                  <a:solidFill>
                    <a:srgbClr val="0070C0"/>
                  </a:solidFill>
                </a:endParaRPr>
              </a:p>
            </p:txBody>
          </p:sp>
          <p:pic>
            <p:nvPicPr>
              <p:cNvPr id="111" name="Picture 2" descr="http://t3.gstatic.com/images?q=tbn:ANd9GcRr2WWewSpAnc--wXPtMDiGdr8SXahojB2ZY-GcZ6So0y2pM5Q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588224" y="692696"/>
                <a:ext cx="1728192" cy="1485389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</p:pic>
        </p:grpSp>
        <p:sp>
          <p:nvSpPr>
            <p:cNvPr id="114" name="CasellaDiTesto 113"/>
            <p:cNvSpPr txBox="1"/>
            <p:nvPr/>
          </p:nvSpPr>
          <p:spPr>
            <a:xfrm>
              <a:off x="5299216" y="4941168"/>
              <a:ext cx="12170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smtClean="0"/>
                <a:t>I settimana</a:t>
              </a:r>
              <a:endParaRPr lang="it-IT" sz="1400" dirty="0"/>
            </a:p>
          </p:txBody>
        </p:sp>
        <p:sp>
          <p:nvSpPr>
            <p:cNvPr id="115" name="CasellaDiTesto 114"/>
            <p:cNvSpPr txBox="1"/>
            <p:nvPr/>
          </p:nvSpPr>
          <p:spPr>
            <a:xfrm>
              <a:off x="7243432" y="4960913"/>
              <a:ext cx="12923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smtClean="0"/>
                <a:t>II settimana</a:t>
              </a:r>
              <a:endParaRPr lang="it-IT" sz="1400" dirty="0"/>
            </a:p>
          </p:txBody>
        </p:sp>
        <p:grpSp>
          <p:nvGrpSpPr>
            <p:cNvPr id="116" name="Gruppo 8"/>
            <p:cNvGrpSpPr/>
            <p:nvPr/>
          </p:nvGrpSpPr>
          <p:grpSpPr>
            <a:xfrm>
              <a:off x="5292080" y="4581128"/>
              <a:ext cx="685344" cy="359461"/>
              <a:chOff x="6228184" y="476672"/>
              <a:chExt cx="2448272" cy="2088232"/>
            </a:xfrm>
            <a:solidFill>
              <a:srgbClr val="00B050"/>
            </a:solidFill>
          </p:grpSpPr>
          <p:sp>
            <p:nvSpPr>
              <p:cNvPr id="117" name="Rettangolo 116"/>
              <p:cNvSpPr/>
              <p:nvPr/>
            </p:nvSpPr>
            <p:spPr>
              <a:xfrm>
                <a:off x="6228184" y="476672"/>
                <a:ext cx="2448272" cy="2088232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800"/>
              </a:p>
            </p:txBody>
          </p:sp>
          <p:pic>
            <p:nvPicPr>
              <p:cNvPr id="118" name="Picture 2" descr="http://t3.gstatic.com/images?q=tbn:ANd9GcRr2WWewSpAnc--wXPtMDiGdr8SXahojB2ZY-GcZ6So0y2pM5Q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588224" y="692696"/>
                <a:ext cx="1728192" cy="1485389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</p:pic>
        </p:grpSp>
        <p:grpSp>
          <p:nvGrpSpPr>
            <p:cNvPr id="119" name="Gruppo 11"/>
            <p:cNvGrpSpPr/>
            <p:nvPr/>
          </p:nvGrpSpPr>
          <p:grpSpPr>
            <a:xfrm>
              <a:off x="6012160" y="4581707"/>
              <a:ext cx="685344" cy="359461"/>
              <a:chOff x="6228184" y="476672"/>
              <a:chExt cx="2448272" cy="2088232"/>
            </a:xfrm>
            <a:solidFill>
              <a:srgbClr val="FFFF00"/>
            </a:solidFill>
          </p:grpSpPr>
          <p:sp>
            <p:nvSpPr>
              <p:cNvPr id="120" name="Rettangolo 119"/>
              <p:cNvSpPr/>
              <p:nvPr/>
            </p:nvSpPr>
            <p:spPr>
              <a:xfrm>
                <a:off x="6228184" y="476672"/>
                <a:ext cx="2448272" cy="2088232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800"/>
              </a:p>
            </p:txBody>
          </p:sp>
          <p:pic>
            <p:nvPicPr>
              <p:cNvPr id="121" name="Picture 2" descr="http://t3.gstatic.com/images?q=tbn:ANd9GcRr2WWewSpAnc--wXPtMDiGdr8SXahojB2ZY-GcZ6So0y2pM5Q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588224" y="692696"/>
                <a:ext cx="1728192" cy="1485389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</p:pic>
        </p:grpSp>
        <p:grpSp>
          <p:nvGrpSpPr>
            <p:cNvPr id="128" name="Gruppo 8"/>
            <p:cNvGrpSpPr/>
            <p:nvPr/>
          </p:nvGrpSpPr>
          <p:grpSpPr>
            <a:xfrm>
              <a:off x="7847096" y="4581707"/>
              <a:ext cx="685344" cy="359461"/>
              <a:chOff x="6228184" y="476672"/>
              <a:chExt cx="2448272" cy="2088232"/>
            </a:xfrm>
            <a:solidFill>
              <a:srgbClr val="00B050"/>
            </a:solidFill>
          </p:grpSpPr>
          <p:sp>
            <p:nvSpPr>
              <p:cNvPr id="129" name="Rettangolo 128"/>
              <p:cNvSpPr/>
              <p:nvPr/>
            </p:nvSpPr>
            <p:spPr>
              <a:xfrm>
                <a:off x="6228184" y="476672"/>
                <a:ext cx="2448272" cy="2088232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800"/>
              </a:p>
            </p:txBody>
          </p:sp>
          <p:pic>
            <p:nvPicPr>
              <p:cNvPr id="130" name="Picture 2" descr="http://t3.gstatic.com/images?q=tbn:ANd9GcRr2WWewSpAnc--wXPtMDiGdr8SXahojB2ZY-GcZ6So0y2pM5Q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588224" y="692696"/>
                <a:ext cx="1728192" cy="1485389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</p:pic>
        </p:grpSp>
        <p:grpSp>
          <p:nvGrpSpPr>
            <p:cNvPr id="131" name="Gruppo 11"/>
            <p:cNvGrpSpPr/>
            <p:nvPr/>
          </p:nvGrpSpPr>
          <p:grpSpPr>
            <a:xfrm>
              <a:off x="7127016" y="4581128"/>
              <a:ext cx="685344" cy="359461"/>
              <a:chOff x="6228184" y="476672"/>
              <a:chExt cx="2448272" cy="2088232"/>
            </a:xfrm>
            <a:solidFill>
              <a:srgbClr val="FFFF00"/>
            </a:solidFill>
          </p:grpSpPr>
          <p:sp>
            <p:nvSpPr>
              <p:cNvPr id="132" name="Rettangolo 131"/>
              <p:cNvSpPr/>
              <p:nvPr/>
            </p:nvSpPr>
            <p:spPr>
              <a:xfrm>
                <a:off x="6228184" y="476672"/>
                <a:ext cx="2448272" cy="2088232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800"/>
              </a:p>
            </p:txBody>
          </p:sp>
          <p:pic>
            <p:nvPicPr>
              <p:cNvPr id="133" name="Picture 2" descr="http://t3.gstatic.com/images?q=tbn:ANd9GcRr2WWewSpAnc--wXPtMDiGdr8SXahojB2ZY-GcZ6So0y2pM5Q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588224" y="692696"/>
                <a:ext cx="1728192" cy="1485389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</p:pic>
        </p:grpSp>
        <p:sp>
          <p:nvSpPr>
            <p:cNvPr id="136" name="CasellaDiTesto 135"/>
            <p:cNvSpPr txBox="1"/>
            <p:nvPr/>
          </p:nvSpPr>
          <p:spPr>
            <a:xfrm>
              <a:off x="5299216" y="6197822"/>
              <a:ext cx="12923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smtClean="0"/>
                <a:t>II settimana</a:t>
              </a:r>
              <a:endParaRPr lang="it-IT" sz="1400" dirty="0"/>
            </a:p>
          </p:txBody>
        </p:sp>
        <p:sp>
          <p:nvSpPr>
            <p:cNvPr id="137" name="CasellaDiTesto 136"/>
            <p:cNvSpPr txBox="1"/>
            <p:nvPr/>
          </p:nvSpPr>
          <p:spPr>
            <a:xfrm>
              <a:off x="7243432" y="6217567"/>
              <a:ext cx="13676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smtClean="0"/>
                <a:t>III settimana</a:t>
              </a:r>
              <a:endParaRPr lang="it-IT" sz="1400" dirty="0"/>
            </a:p>
          </p:txBody>
        </p:sp>
        <p:grpSp>
          <p:nvGrpSpPr>
            <p:cNvPr id="141" name="Gruppo 64"/>
            <p:cNvGrpSpPr/>
            <p:nvPr/>
          </p:nvGrpSpPr>
          <p:grpSpPr>
            <a:xfrm>
              <a:off x="5470832" y="5805843"/>
              <a:ext cx="685344" cy="359461"/>
              <a:chOff x="755576" y="5373795"/>
              <a:chExt cx="685344" cy="359461"/>
            </a:xfrm>
          </p:grpSpPr>
          <p:sp>
            <p:nvSpPr>
              <p:cNvPr id="142" name="Rettangolo 141"/>
              <p:cNvSpPr/>
              <p:nvPr/>
            </p:nvSpPr>
            <p:spPr>
              <a:xfrm>
                <a:off x="755576" y="5373795"/>
                <a:ext cx="685344" cy="359461"/>
              </a:xfrm>
              <a:prstGeom prst="rect">
                <a:avLst/>
              </a:prstGeom>
              <a:solidFill>
                <a:srgbClr val="7030A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800"/>
              </a:p>
            </p:txBody>
          </p:sp>
          <p:pic>
            <p:nvPicPr>
              <p:cNvPr id="143" name="Picture 2" descr="http://t3.gstatic.com/images?q=tbn:ANd9GcRr2WWewSpAnc--wXPtMDiGdr8SXahojB2ZY-GcZ6So0y2pM5Q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847868" y="5405558"/>
                <a:ext cx="483772" cy="25569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</a:ln>
            </p:spPr>
          </p:pic>
        </p:grpSp>
        <p:grpSp>
          <p:nvGrpSpPr>
            <p:cNvPr id="144" name="Gruppo 64"/>
            <p:cNvGrpSpPr/>
            <p:nvPr/>
          </p:nvGrpSpPr>
          <p:grpSpPr>
            <a:xfrm>
              <a:off x="7596336" y="5805843"/>
              <a:ext cx="685344" cy="359461"/>
              <a:chOff x="755576" y="5373795"/>
              <a:chExt cx="685344" cy="359461"/>
            </a:xfrm>
          </p:grpSpPr>
          <p:sp>
            <p:nvSpPr>
              <p:cNvPr id="145" name="Rettangolo 144"/>
              <p:cNvSpPr/>
              <p:nvPr/>
            </p:nvSpPr>
            <p:spPr>
              <a:xfrm>
                <a:off x="755576" y="5373795"/>
                <a:ext cx="685344" cy="359461"/>
              </a:xfrm>
              <a:prstGeom prst="rect">
                <a:avLst/>
              </a:prstGeom>
              <a:solidFill>
                <a:srgbClr val="7030A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800"/>
              </a:p>
            </p:txBody>
          </p:sp>
          <p:pic>
            <p:nvPicPr>
              <p:cNvPr id="146" name="Picture 2" descr="http://t3.gstatic.com/images?q=tbn:ANd9GcRr2WWewSpAnc--wXPtMDiGdr8SXahojB2ZY-GcZ6So0y2pM5Q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847868" y="5405558"/>
                <a:ext cx="483772" cy="25569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</a:ln>
            </p:spPr>
          </p:pic>
        </p:grpSp>
      </p:grpSp>
      <p:grpSp>
        <p:nvGrpSpPr>
          <p:cNvPr id="152" name="Gruppo 151"/>
          <p:cNvGrpSpPr/>
          <p:nvPr/>
        </p:nvGrpSpPr>
        <p:grpSpPr>
          <a:xfrm>
            <a:off x="1475656" y="1700808"/>
            <a:ext cx="3452581" cy="1008112"/>
            <a:chOff x="1475656" y="1700808"/>
            <a:chExt cx="3452581" cy="1008112"/>
          </a:xfrm>
        </p:grpSpPr>
        <p:grpSp>
          <p:nvGrpSpPr>
            <p:cNvPr id="20" name="Gruppo 65"/>
            <p:cNvGrpSpPr/>
            <p:nvPr/>
          </p:nvGrpSpPr>
          <p:grpSpPr>
            <a:xfrm>
              <a:off x="2267744" y="1700808"/>
              <a:ext cx="685344" cy="359461"/>
              <a:chOff x="755576" y="4509120"/>
              <a:chExt cx="685344" cy="359461"/>
            </a:xfrm>
          </p:grpSpPr>
          <p:sp>
            <p:nvSpPr>
              <p:cNvPr id="44" name="Rettangolo 43"/>
              <p:cNvSpPr/>
              <p:nvPr/>
            </p:nvSpPr>
            <p:spPr>
              <a:xfrm>
                <a:off x="755576" y="4509120"/>
                <a:ext cx="685344" cy="359461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800"/>
              </a:p>
            </p:txBody>
          </p:sp>
          <p:pic>
            <p:nvPicPr>
              <p:cNvPr id="45" name="Picture 2" descr="http://t3.gstatic.com/images?q=tbn:ANd9GcRr2WWewSpAnc--wXPtMDiGdr8SXahojB2ZY-GcZ6So0y2pM5Q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899592" y="4581128"/>
                <a:ext cx="483772" cy="25569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</a:ln>
            </p:spPr>
          </p:pic>
        </p:grpSp>
        <p:grpSp>
          <p:nvGrpSpPr>
            <p:cNvPr id="22" name="Gruppo 63"/>
            <p:cNvGrpSpPr/>
            <p:nvPr/>
          </p:nvGrpSpPr>
          <p:grpSpPr>
            <a:xfrm>
              <a:off x="1475656" y="1700808"/>
              <a:ext cx="685344" cy="359461"/>
              <a:chOff x="718304" y="5949859"/>
              <a:chExt cx="685344" cy="359461"/>
            </a:xfrm>
          </p:grpSpPr>
          <p:sp>
            <p:nvSpPr>
              <p:cNvPr id="58" name="Rettangolo 57"/>
              <p:cNvSpPr/>
              <p:nvPr/>
            </p:nvSpPr>
            <p:spPr>
              <a:xfrm>
                <a:off x="718304" y="5949859"/>
                <a:ext cx="685344" cy="359461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800"/>
              </a:p>
            </p:txBody>
          </p:sp>
          <p:pic>
            <p:nvPicPr>
              <p:cNvPr id="59" name="Picture 2" descr="http://t3.gstatic.com/images?q=tbn:ANd9GcRr2WWewSpAnc--wXPtMDiGdr8SXahojB2ZY-GcZ6So0y2pM5Q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847868" y="5981622"/>
                <a:ext cx="483772" cy="25569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</a:ln>
            </p:spPr>
          </p:pic>
        </p:grpSp>
        <p:sp>
          <p:nvSpPr>
            <p:cNvPr id="66" name="CasellaDiTesto 65"/>
            <p:cNvSpPr txBox="1"/>
            <p:nvPr/>
          </p:nvSpPr>
          <p:spPr>
            <a:xfrm>
              <a:off x="1619672" y="2113111"/>
              <a:ext cx="12170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smtClean="0"/>
                <a:t>I settimana</a:t>
              </a:r>
              <a:endParaRPr lang="it-IT" sz="1400" dirty="0"/>
            </a:p>
          </p:txBody>
        </p:sp>
        <p:sp>
          <p:nvSpPr>
            <p:cNvPr id="67" name="CasellaDiTesto 66"/>
            <p:cNvSpPr txBox="1"/>
            <p:nvPr/>
          </p:nvSpPr>
          <p:spPr>
            <a:xfrm>
              <a:off x="3635896" y="2113111"/>
              <a:ext cx="12923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smtClean="0"/>
                <a:t>II settimana</a:t>
              </a:r>
              <a:endParaRPr lang="it-IT" sz="1400" dirty="0"/>
            </a:p>
          </p:txBody>
        </p:sp>
        <p:grpSp>
          <p:nvGrpSpPr>
            <p:cNvPr id="71" name="Gruppo 65"/>
            <p:cNvGrpSpPr/>
            <p:nvPr/>
          </p:nvGrpSpPr>
          <p:grpSpPr>
            <a:xfrm>
              <a:off x="3419872" y="1700808"/>
              <a:ext cx="685344" cy="359461"/>
              <a:chOff x="755576" y="4509120"/>
              <a:chExt cx="685344" cy="359461"/>
            </a:xfrm>
          </p:grpSpPr>
          <p:sp>
            <p:nvSpPr>
              <p:cNvPr id="72" name="Rettangolo 71"/>
              <p:cNvSpPr/>
              <p:nvPr/>
            </p:nvSpPr>
            <p:spPr>
              <a:xfrm>
                <a:off x="755576" y="4509120"/>
                <a:ext cx="685344" cy="359461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800"/>
              </a:p>
            </p:txBody>
          </p:sp>
          <p:pic>
            <p:nvPicPr>
              <p:cNvPr id="74" name="Picture 2" descr="http://t3.gstatic.com/images?q=tbn:ANd9GcRr2WWewSpAnc--wXPtMDiGdr8SXahojB2ZY-GcZ6So0y2pM5Q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899592" y="4581128"/>
                <a:ext cx="483772" cy="25569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</a:ln>
            </p:spPr>
          </p:pic>
        </p:grpSp>
        <p:grpSp>
          <p:nvGrpSpPr>
            <p:cNvPr id="75" name="Gruppo 63"/>
            <p:cNvGrpSpPr/>
            <p:nvPr/>
          </p:nvGrpSpPr>
          <p:grpSpPr>
            <a:xfrm>
              <a:off x="4174688" y="1700808"/>
              <a:ext cx="685344" cy="359461"/>
              <a:chOff x="718304" y="5949859"/>
              <a:chExt cx="685344" cy="359461"/>
            </a:xfrm>
          </p:grpSpPr>
          <p:sp>
            <p:nvSpPr>
              <p:cNvPr id="76" name="Rettangolo 75"/>
              <p:cNvSpPr/>
              <p:nvPr/>
            </p:nvSpPr>
            <p:spPr>
              <a:xfrm>
                <a:off x="718304" y="5949859"/>
                <a:ext cx="685344" cy="359461"/>
              </a:xfrm>
              <a:prstGeom prst="rect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800"/>
              </a:p>
            </p:txBody>
          </p:sp>
          <p:pic>
            <p:nvPicPr>
              <p:cNvPr id="77" name="Picture 2" descr="http://t3.gstatic.com/images?q=tbn:ANd9GcRr2WWewSpAnc--wXPtMDiGdr8SXahojB2ZY-GcZ6So0y2pM5Q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847868" y="5981622"/>
                <a:ext cx="483772" cy="25569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</a:ln>
            </p:spPr>
          </p:pic>
        </p:grpSp>
        <p:sp>
          <p:nvSpPr>
            <p:cNvPr id="147" name="Freccia circolare in su 146"/>
            <p:cNvSpPr/>
            <p:nvPr/>
          </p:nvSpPr>
          <p:spPr>
            <a:xfrm>
              <a:off x="2915816" y="2420888"/>
              <a:ext cx="576064" cy="288032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</p:grpSp>
      <p:grpSp>
        <p:nvGrpSpPr>
          <p:cNvPr id="153" name="Gruppo 152"/>
          <p:cNvGrpSpPr/>
          <p:nvPr/>
        </p:nvGrpSpPr>
        <p:grpSpPr>
          <a:xfrm>
            <a:off x="1475656" y="3140968"/>
            <a:ext cx="3493656" cy="1008112"/>
            <a:chOff x="1475656" y="3140968"/>
            <a:chExt cx="3493656" cy="1008112"/>
          </a:xfrm>
        </p:grpSpPr>
        <p:grpSp>
          <p:nvGrpSpPr>
            <p:cNvPr id="6" name="Gruppo 2"/>
            <p:cNvGrpSpPr/>
            <p:nvPr/>
          </p:nvGrpSpPr>
          <p:grpSpPr>
            <a:xfrm>
              <a:off x="1475656" y="3140968"/>
              <a:ext cx="685344" cy="359461"/>
              <a:chOff x="6228184" y="476672"/>
              <a:chExt cx="2448272" cy="2088232"/>
            </a:xfrm>
          </p:grpSpPr>
          <p:sp>
            <p:nvSpPr>
              <p:cNvPr id="4" name="Rettangolo 3"/>
              <p:cNvSpPr/>
              <p:nvPr/>
            </p:nvSpPr>
            <p:spPr>
              <a:xfrm>
                <a:off x="6228184" y="476672"/>
                <a:ext cx="2448272" cy="2088232"/>
              </a:xfrm>
              <a:prstGeom prst="rect">
                <a:avLst/>
              </a:prstGeom>
              <a:solidFill>
                <a:srgbClr val="FF00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800"/>
              </a:p>
            </p:txBody>
          </p:sp>
          <p:pic>
            <p:nvPicPr>
              <p:cNvPr id="5" name="Picture 2" descr="http://t3.gstatic.com/images?q=tbn:ANd9GcRr2WWewSpAnc--wXPtMDiGdr8SXahojB2ZY-GcZ6So0y2pM5Q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588224" y="692696"/>
                <a:ext cx="1728192" cy="1485389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</p:pic>
        </p:grpSp>
        <p:grpSp>
          <p:nvGrpSpPr>
            <p:cNvPr id="9" name="Gruppo 5"/>
            <p:cNvGrpSpPr/>
            <p:nvPr/>
          </p:nvGrpSpPr>
          <p:grpSpPr>
            <a:xfrm>
              <a:off x="2230472" y="3140968"/>
              <a:ext cx="685344" cy="359461"/>
              <a:chOff x="6228184" y="476672"/>
              <a:chExt cx="2448272" cy="2088232"/>
            </a:xfrm>
          </p:grpSpPr>
          <p:sp>
            <p:nvSpPr>
              <p:cNvPr id="7" name="Rettangolo 6"/>
              <p:cNvSpPr/>
              <p:nvPr/>
            </p:nvSpPr>
            <p:spPr>
              <a:xfrm>
                <a:off x="6228184" y="476672"/>
                <a:ext cx="2448272" cy="2088232"/>
              </a:xfrm>
              <a:prstGeom prst="rect">
                <a:avLst/>
              </a:prstGeom>
              <a:solidFill>
                <a:srgbClr val="0070C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800">
                  <a:solidFill>
                    <a:srgbClr val="0070C0"/>
                  </a:solidFill>
                </a:endParaRPr>
              </a:p>
            </p:txBody>
          </p:sp>
          <p:pic>
            <p:nvPicPr>
              <p:cNvPr id="8" name="Picture 2" descr="http://t3.gstatic.com/images?q=tbn:ANd9GcRr2WWewSpAnc--wXPtMDiGdr8SXahojB2ZY-GcZ6So0y2pM5Q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588224" y="692696"/>
                <a:ext cx="1728192" cy="1485389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</p:pic>
        </p:grpSp>
        <p:sp>
          <p:nvSpPr>
            <p:cNvPr id="90" name="CasellaDiTesto 89"/>
            <p:cNvSpPr txBox="1"/>
            <p:nvPr/>
          </p:nvSpPr>
          <p:spPr>
            <a:xfrm>
              <a:off x="1568248" y="3533526"/>
              <a:ext cx="12923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smtClean="0"/>
                <a:t>II settimana</a:t>
              </a:r>
              <a:endParaRPr lang="it-IT" sz="1400" dirty="0"/>
            </a:p>
          </p:txBody>
        </p:sp>
        <p:sp>
          <p:nvSpPr>
            <p:cNvPr id="91" name="CasellaDiTesto 90"/>
            <p:cNvSpPr txBox="1"/>
            <p:nvPr/>
          </p:nvSpPr>
          <p:spPr>
            <a:xfrm>
              <a:off x="3584472" y="3533526"/>
              <a:ext cx="13676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smtClean="0"/>
                <a:t>III settimana</a:t>
              </a:r>
              <a:endParaRPr lang="it-IT" sz="1400" dirty="0"/>
            </a:p>
          </p:txBody>
        </p:sp>
        <p:grpSp>
          <p:nvGrpSpPr>
            <p:cNvPr id="100" name="Gruppo 2"/>
            <p:cNvGrpSpPr/>
            <p:nvPr/>
          </p:nvGrpSpPr>
          <p:grpSpPr>
            <a:xfrm>
              <a:off x="4283968" y="3140968"/>
              <a:ext cx="685344" cy="359461"/>
              <a:chOff x="6228184" y="476672"/>
              <a:chExt cx="2448272" cy="2088232"/>
            </a:xfrm>
          </p:grpSpPr>
          <p:sp>
            <p:nvSpPr>
              <p:cNvPr id="101" name="Rettangolo 100"/>
              <p:cNvSpPr/>
              <p:nvPr/>
            </p:nvSpPr>
            <p:spPr>
              <a:xfrm>
                <a:off x="6228184" y="476672"/>
                <a:ext cx="2448272" cy="2088232"/>
              </a:xfrm>
              <a:prstGeom prst="rect">
                <a:avLst/>
              </a:prstGeom>
              <a:solidFill>
                <a:srgbClr val="FF00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800"/>
              </a:p>
            </p:txBody>
          </p:sp>
          <p:pic>
            <p:nvPicPr>
              <p:cNvPr id="102" name="Picture 2" descr="http://t3.gstatic.com/images?q=tbn:ANd9GcRr2WWewSpAnc--wXPtMDiGdr8SXahojB2ZY-GcZ6So0y2pM5Q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588224" y="692696"/>
                <a:ext cx="1728192" cy="1485389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</p:pic>
        </p:grpSp>
        <p:grpSp>
          <p:nvGrpSpPr>
            <p:cNvPr id="103" name="Gruppo 5"/>
            <p:cNvGrpSpPr/>
            <p:nvPr/>
          </p:nvGrpSpPr>
          <p:grpSpPr>
            <a:xfrm>
              <a:off x="3526616" y="3140968"/>
              <a:ext cx="685344" cy="359461"/>
              <a:chOff x="6228184" y="476672"/>
              <a:chExt cx="2448272" cy="2088232"/>
            </a:xfrm>
          </p:grpSpPr>
          <p:sp>
            <p:nvSpPr>
              <p:cNvPr id="104" name="Rettangolo 103"/>
              <p:cNvSpPr/>
              <p:nvPr/>
            </p:nvSpPr>
            <p:spPr>
              <a:xfrm>
                <a:off x="6228184" y="476672"/>
                <a:ext cx="2448272" cy="2088232"/>
              </a:xfrm>
              <a:prstGeom prst="rect">
                <a:avLst/>
              </a:prstGeom>
              <a:solidFill>
                <a:srgbClr val="0070C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800">
                  <a:solidFill>
                    <a:srgbClr val="0070C0"/>
                  </a:solidFill>
                </a:endParaRPr>
              </a:p>
            </p:txBody>
          </p:sp>
          <p:pic>
            <p:nvPicPr>
              <p:cNvPr id="105" name="Picture 2" descr="http://t3.gstatic.com/images?q=tbn:ANd9GcRr2WWewSpAnc--wXPtMDiGdr8SXahojB2ZY-GcZ6So0y2pM5Q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588224" y="692696"/>
                <a:ext cx="1728192" cy="1485389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</p:pic>
        </p:grpSp>
        <p:sp>
          <p:nvSpPr>
            <p:cNvPr id="148" name="Freccia circolare in su 147"/>
            <p:cNvSpPr/>
            <p:nvPr/>
          </p:nvSpPr>
          <p:spPr>
            <a:xfrm>
              <a:off x="2987824" y="3861048"/>
              <a:ext cx="576064" cy="288032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</p:grpSp>
      <p:grpSp>
        <p:nvGrpSpPr>
          <p:cNvPr id="156" name="Gruppo 155"/>
          <p:cNvGrpSpPr/>
          <p:nvPr/>
        </p:nvGrpSpPr>
        <p:grpSpPr>
          <a:xfrm>
            <a:off x="1475656" y="4509120"/>
            <a:ext cx="3493656" cy="936104"/>
            <a:chOff x="1475656" y="4509120"/>
            <a:chExt cx="3493656" cy="936104"/>
          </a:xfrm>
        </p:grpSpPr>
        <p:grpSp>
          <p:nvGrpSpPr>
            <p:cNvPr id="12" name="Gruppo 8"/>
            <p:cNvGrpSpPr/>
            <p:nvPr/>
          </p:nvGrpSpPr>
          <p:grpSpPr>
            <a:xfrm>
              <a:off x="1475656" y="4509120"/>
              <a:ext cx="685344" cy="359461"/>
              <a:chOff x="6228184" y="476672"/>
              <a:chExt cx="2448272" cy="2088232"/>
            </a:xfrm>
            <a:solidFill>
              <a:srgbClr val="00B050"/>
            </a:solidFill>
          </p:grpSpPr>
          <p:sp>
            <p:nvSpPr>
              <p:cNvPr id="10" name="Rettangolo 9"/>
              <p:cNvSpPr/>
              <p:nvPr/>
            </p:nvSpPr>
            <p:spPr>
              <a:xfrm>
                <a:off x="6228184" y="476672"/>
                <a:ext cx="2448272" cy="2088232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800"/>
              </a:p>
            </p:txBody>
          </p:sp>
          <p:pic>
            <p:nvPicPr>
              <p:cNvPr id="11" name="Picture 2" descr="http://t3.gstatic.com/images?q=tbn:ANd9GcRr2WWewSpAnc--wXPtMDiGdr8SXahojB2ZY-GcZ6So0y2pM5Q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588224" y="692696"/>
                <a:ext cx="1728192" cy="1485389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</p:pic>
        </p:grpSp>
        <p:grpSp>
          <p:nvGrpSpPr>
            <p:cNvPr id="15" name="Gruppo 11"/>
            <p:cNvGrpSpPr/>
            <p:nvPr/>
          </p:nvGrpSpPr>
          <p:grpSpPr>
            <a:xfrm>
              <a:off x="2195736" y="4509120"/>
              <a:ext cx="685344" cy="359461"/>
              <a:chOff x="6228184" y="476672"/>
              <a:chExt cx="2448272" cy="2088232"/>
            </a:xfrm>
            <a:solidFill>
              <a:srgbClr val="FFFF00"/>
            </a:solidFill>
          </p:grpSpPr>
          <p:sp>
            <p:nvSpPr>
              <p:cNvPr id="13" name="Rettangolo 12"/>
              <p:cNvSpPr/>
              <p:nvPr/>
            </p:nvSpPr>
            <p:spPr>
              <a:xfrm>
                <a:off x="6228184" y="476672"/>
                <a:ext cx="2448272" cy="2088232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800"/>
              </a:p>
            </p:txBody>
          </p:sp>
          <p:pic>
            <p:nvPicPr>
              <p:cNvPr id="14" name="Picture 2" descr="http://t3.gstatic.com/images?q=tbn:ANd9GcRr2WWewSpAnc--wXPtMDiGdr8SXahojB2ZY-GcZ6So0y2pM5Q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588224" y="692696"/>
                <a:ext cx="1728192" cy="1485389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</p:pic>
        </p:grpSp>
        <p:sp>
          <p:nvSpPr>
            <p:cNvPr id="112" name="CasellaDiTesto 111"/>
            <p:cNvSpPr txBox="1"/>
            <p:nvPr/>
          </p:nvSpPr>
          <p:spPr>
            <a:xfrm>
              <a:off x="1475656" y="4869160"/>
              <a:ext cx="13676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smtClean="0"/>
                <a:t>III settimana</a:t>
              </a:r>
              <a:endParaRPr lang="it-IT" sz="1400" dirty="0"/>
            </a:p>
          </p:txBody>
        </p:sp>
        <p:sp>
          <p:nvSpPr>
            <p:cNvPr id="113" name="CasellaDiTesto 112"/>
            <p:cNvSpPr txBox="1"/>
            <p:nvPr/>
          </p:nvSpPr>
          <p:spPr>
            <a:xfrm>
              <a:off x="3491880" y="4869160"/>
              <a:ext cx="13404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smtClean="0"/>
                <a:t>IV settimana</a:t>
              </a:r>
              <a:endParaRPr lang="it-IT" sz="1400" dirty="0"/>
            </a:p>
          </p:txBody>
        </p:sp>
        <p:grpSp>
          <p:nvGrpSpPr>
            <p:cNvPr id="122" name="Gruppo 8"/>
            <p:cNvGrpSpPr/>
            <p:nvPr/>
          </p:nvGrpSpPr>
          <p:grpSpPr>
            <a:xfrm>
              <a:off x="4283968" y="4509120"/>
              <a:ext cx="685344" cy="359461"/>
              <a:chOff x="6228184" y="476672"/>
              <a:chExt cx="2448272" cy="2088232"/>
            </a:xfrm>
            <a:solidFill>
              <a:srgbClr val="00B050"/>
            </a:solidFill>
          </p:grpSpPr>
          <p:sp>
            <p:nvSpPr>
              <p:cNvPr id="123" name="Rettangolo 122"/>
              <p:cNvSpPr/>
              <p:nvPr/>
            </p:nvSpPr>
            <p:spPr>
              <a:xfrm>
                <a:off x="6228184" y="476672"/>
                <a:ext cx="2448272" cy="2088232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800"/>
              </a:p>
            </p:txBody>
          </p:sp>
          <p:pic>
            <p:nvPicPr>
              <p:cNvPr id="124" name="Picture 2" descr="http://t3.gstatic.com/images?q=tbn:ANd9GcRr2WWewSpAnc--wXPtMDiGdr8SXahojB2ZY-GcZ6So0y2pM5Q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588224" y="692696"/>
                <a:ext cx="1728192" cy="1485389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</p:pic>
        </p:grpSp>
        <p:grpSp>
          <p:nvGrpSpPr>
            <p:cNvPr id="125" name="Gruppo 11"/>
            <p:cNvGrpSpPr/>
            <p:nvPr/>
          </p:nvGrpSpPr>
          <p:grpSpPr>
            <a:xfrm>
              <a:off x="3563888" y="4509120"/>
              <a:ext cx="685344" cy="359461"/>
              <a:chOff x="6228184" y="476672"/>
              <a:chExt cx="2448272" cy="2088232"/>
            </a:xfrm>
            <a:solidFill>
              <a:srgbClr val="FFFF00"/>
            </a:solidFill>
          </p:grpSpPr>
          <p:sp>
            <p:nvSpPr>
              <p:cNvPr id="126" name="Rettangolo 125"/>
              <p:cNvSpPr/>
              <p:nvPr/>
            </p:nvSpPr>
            <p:spPr>
              <a:xfrm>
                <a:off x="6228184" y="476672"/>
                <a:ext cx="2448272" cy="2088232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800"/>
              </a:p>
            </p:txBody>
          </p:sp>
          <p:pic>
            <p:nvPicPr>
              <p:cNvPr id="127" name="Picture 2" descr="http://t3.gstatic.com/images?q=tbn:ANd9GcRr2WWewSpAnc--wXPtMDiGdr8SXahojB2ZY-GcZ6So0y2pM5Q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588224" y="692696"/>
                <a:ext cx="1728192" cy="1485389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</p:pic>
        </p:grpSp>
        <p:sp>
          <p:nvSpPr>
            <p:cNvPr id="149" name="Freccia circolare in su 148"/>
            <p:cNvSpPr/>
            <p:nvPr/>
          </p:nvSpPr>
          <p:spPr>
            <a:xfrm>
              <a:off x="2915816" y="5157192"/>
              <a:ext cx="576064" cy="288032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</p:grpSp>
      <p:grpSp>
        <p:nvGrpSpPr>
          <p:cNvPr id="157" name="Gruppo 156"/>
          <p:cNvGrpSpPr/>
          <p:nvPr/>
        </p:nvGrpSpPr>
        <p:grpSpPr>
          <a:xfrm>
            <a:off x="1475656" y="5733256"/>
            <a:ext cx="3233224" cy="864096"/>
            <a:chOff x="1475656" y="5733256"/>
            <a:chExt cx="3233224" cy="864096"/>
          </a:xfrm>
        </p:grpSpPr>
        <p:grpSp>
          <p:nvGrpSpPr>
            <p:cNvPr id="21" name="Gruppo 64"/>
            <p:cNvGrpSpPr/>
            <p:nvPr/>
          </p:nvGrpSpPr>
          <p:grpSpPr>
            <a:xfrm>
              <a:off x="1691680" y="5733256"/>
              <a:ext cx="685344" cy="359461"/>
              <a:chOff x="755576" y="5373795"/>
              <a:chExt cx="685344" cy="359461"/>
            </a:xfrm>
          </p:grpSpPr>
          <p:sp>
            <p:nvSpPr>
              <p:cNvPr id="47" name="Rettangolo 46"/>
              <p:cNvSpPr/>
              <p:nvPr/>
            </p:nvSpPr>
            <p:spPr>
              <a:xfrm>
                <a:off x="755576" y="5373795"/>
                <a:ext cx="685344" cy="359461"/>
              </a:xfrm>
              <a:prstGeom prst="rect">
                <a:avLst/>
              </a:prstGeom>
              <a:solidFill>
                <a:srgbClr val="7030A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800"/>
              </a:p>
            </p:txBody>
          </p:sp>
          <p:pic>
            <p:nvPicPr>
              <p:cNvPr id="46" name="Picture 2" descr="http://t3.gstatic.com/images?q=tbn:ANd9GcRr2WWewSpAnc--wXPtMDiGdr8SXahojB2ZY-GcZ6So0y2pM5Q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847868" y="5405558"/>
                <a:ext cx="483772" cy="25569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</a:ln>
            </p:spPr>
          </p:pic>
        </p:grpSp>
        <p:sp>
          <p:nvSpPr>
            <p:cNvPr id="134" name="CasellaDiTesto 133"/>
            <p:cNvSpPr txBox="1"/>
            <p:nvPr/>
          </p:nvSpPr>
          <p:spPr>
            <a:xfrm>
              <a:off x="1475656" y="6197822"/>
              <a:ext cx="13404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smtClean="0"/>
                <a:t>IV settimana</a:t>
              </a:r>
              <a:endParaRPr lang="it-IT" sz="1400" dirty="0"/>
            </a:p>
          </p:txBody>
        </p:sp>
        <p:sp>
          <p:nvSpPr>
            <p:cNvPr id="135" name="CasellaDiTesto 134"/>
            <p:cNvSpPr txBox="1"/>
            <p:nvPr/>
          </p:nvSpPr>
          <p:spPr>
            <a:xfrm>
              <a:off x="3491880" y="6197822"/>
              <a:ext cx="12170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smtClean="0"/>
                <a:t>I settimana</a:t>
              </a:r>
              <a:endParaRPr lang="it-IT" sz="1400" dirty="0"/>
            </a:p>
          </p:txBody>
        </p:sp>
        <p:grpSp>
          <p:nvGrpSpPr>
            <p:cNvPr id="138" name="Gruppo 64"/>
            <p:cNvGrpSpPr/>
            <p:nvPr/>
          </p:nvGrpSpPr>
          <p:grpSpPr>
            <a:xfrm>
              <a:off x="3814648" y="5805843"/>
              <a:ext cx="685344" cy="359461"/>
              <a:chOff x="755576" y="5373795"/>
              <a:chExt cx="685344" cy="359461"/>
            </a:xfrm>
          </p:grpSpPr>
          <p:sp>
            <p:nvSpPr>
              <p:cNvPr id="139" name="Rettangolo 138"/>
              <p:cNvSpPr/>
              <p:nvPr/>
            </p:nvSpPr>
            <p:spPr>
              <a:xfrm>
                <a:off x="755576" y="5373795"/>
                <a:ext cx="685344" cy="359461"/>
              </a:xfrm>
              <a:prstGeom prst="rect">
                <a:avLst/>
              </a:prstGeom>
              <a:solidFill>
                <a:srgbClr val="7030A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800"/>
              </a:p>
            </p:txBody>
          </p:sp>
          <p:pic>
            <p:nvPicPr>
              <p:cNvPr id="140" name="Picture 2" descr="http://t3.gstatic.com/images?q=tbn:ANd9GcRr2WWewSpAnc--wXPtMDiGdr8SXahojB2ZY-GcZ6So0y2pM5Q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847868" y="5405558"/>
                <a:ext cx="483772" cy="25569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</a:ln>
            </p:spPr>
          </p:pic>
        </p:grpSp>
        <p:sp>
          <p:nvSpPr>
            <p:cNvPr id="155" name="Freccia circolare in su 154"/>
            <p:cNvSpPr/>
            <p:nvPr/>
          </p:nvSpPr>
          <p:spPr>
            <a:xfrm>
              <a:off x="2915816" y="6309320"/>
              <a:ext cx="576064" cy="288032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ttangolo 68"/>
          <p:cNvSpPr/>
          <p:nvPr/>
        </p:nvSpPr>
        <p:spPr>
          <a:xfrm>
            <a:off x="432048" y="5949280"/>
            <a:ext cx="8460432" cy="764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800"/>
          </a:p>
        </p:txBody>
      </p:sp>
      <p:pic>
        <p:nvPicPr>
          <p:cNvPr id="2" name="Picture 2" descr="http://t3.gstatic.com/images?q=tbn:ANd9GcSevoTVaWSugpeTxZCJpIXoD4xOhjTvPJ06UUlfsG124Hv3Syc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76672"/>
            <a:ext cx="1584176" cy="1186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4" descr="http://t2.gstatic.com/images?q=tbn:ANd9GcSFB-NODUa9IZpjWYY0vKM_hw3YfkDnMzpZ_WCjwURYXnNltdT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04664"/>
            <a:ext cx="1656184" cy="1258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6" descr="http://t0.gstatic.com/images?q=tbn:ANd9GcS-mNHgAO0W47H3kskiJ2NRQyKqLqYytsEh_aKfbZA7cA577EWXK6MxNK4iH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76672"/>
            <a:ext cx="1584176" cy="1192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8" descr="http://t2.gstatic.com/images?q=tbn:ANd9GcSryzyGmm2xl7bijftcvVbtL9xc6337c_aKvW5jIycq6jjWwhs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5" y="548680"/>
            <a:ext cx="1474023" cy="1002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3" name="Gruppo 42"/>
          <p:cNvGrpSpPr/>
          <p:nvPr/>
        </p:nvGrpSpPr>
        <p:grpSpPr>
          <a:xfrm>
            <a:off x="709106" y="1844824"/>
            <a:ext cx="7535302" cy="2621719"/>
            <a:chOff x="395536" y="1700808"/>
            <a:chExt cx="7917220" cy="4726699"/>
          </a:xfrm>
        </p:grpSpPr>
        <p:grpSp>
          <p:nvGrpSpPr>
            <p:cNvPr id="3" name="Gruppo 2"/>
            <p:cNvGrpSpPr/>
            <p:nvPr/>
          </p:nvGrpSpPr>
          <p:grpSpPr>
            <a:xfrm>
              <a:off x="467544" y="1772816"/>
              <a:ext cx="720080" cy="648072"/>
              <a:chOff x="6228184" y="476672"/>
              <a:chExt cx="2448272" cy="2088232"/>
            </a:xfrm>
          </p:grpSpPr>
          <p:sp>
            <p:nvSpPr>
              <p:cNvPr id="4" name="Rettangolo 3"/>
              <p:cNvSpPr/>
              <p:nvPr/>
            </p:nvSpPr>
            <p:spPr>
              <a:xfrm>
                <a:off x="6228184" y="476672"/>
                <a:ext cx="2448272" cy="2088232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800"/>
              </a:p>
            </p:txBody>
          </p:sp>
          <p:pic>
            <p:nvPicPr>
              <p:cNvPr id="5" name="Picture 2" descr="http://t3.gstatic.com/images?q=tbn:ANd9GcRr2WWewSpAnc--wXPtMDiGdr8SXahojB2ZY-GcZ6So0y2pM5Q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588224" y="692696"/>
                <a:ext cx="1728192" cy="1485389"/>
              </a:xfrm>
              <a:prstGeom prst="rect">
                <a:avLst/>
              </a:prstGeom>
              <a:noFill/>
            </p:spPr>
          </p:pic>
        </p:grpSp>
        <p:grpSp>
          <p:nvGrpSpPr>
            <p:cNvPr id="6" name="Gruppo 5"/>
            <p:cNvGrpSpPr/>
            <p:nvPr/>
          </p:nvGrpSpPr>
          <p:grpSpPr>
            <a:xfrm>
              <a:off x="395536" y="2852936"/>
              <a:ext cx="720080" cy="648072"/>
              <a:chOff x="6228184" y="476672"/>
              <a:chExt cx="2448272" cy="2088232"/>
            </a:xfrm>
          </p:grpSpPr>
          <p:sp>
            <p:nvSpPr>
              <p:cNvPr id="7" name="Rettangolo 6"/>
              <p:cNvSpPr/>
              <p:nvPr/>
            </p:nvSpPr>
            <p:spPr>
              <a:xfrm>
                <a:off x="6228184" y="476672"/>
                <a:ext cx="2448272" cy="2088232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800">
                  <a:solidFill>
                    <a:srgbClr val="0070C0"/>
                  </a:solidFill>
                </a:endParaRPr>
              </a:p>
            </p:txBody>
          </p:sp>
          <p:pic>
            <p:nvPicPr>
              <p:cNvPr id="8" name="Picture 2" descr="http://t3.gstatic.com/images?q=tbn:ANd9GcRr2WWewSpAnc--wXPtMDiGdr8SXahojB2ZY-GcZ6So0y2pM5Q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588224" y="692696"/>
                <a:ext cx="1728192" cy="1485389"/>
              </a:xfrm>
              <a:prstGeom prst="rect">
                <a:avLst/>
              </a:prstGeom>
              <a:noFill/>
            </p:spPr>
          </p:pic>
        </p:grpSp>
        <p:grpSp>
          <p:nvGrpSpPr>
            <p:cNvPr id="9" name="Gruppo 8"/>
            <p:cNvGrpSpPr/>
            <p:nvPr/>
          </p:nvGrpSpPr>
          <p:grpSpPr>
            <a:xfrm>
              <a:off x="395536" y="4005064"/>
              <a:ext cx="720080" cy="648072"/>
              <a:chOff x="6228184" y="476672"/>
              <a:chExt cx="2448272" cy="2088232"/>
            </a:xfrm>
            <a:solidFill>
              <a:srgbClr val="00B050"/>
            </a:solidFill>
          </p:grpSpPr>
          <p:sp>
            <p:nvSpPr>
              <p:cNvPr id="10" name="Rettangolo 9"/>
              <p:cNvSpPr/>
              <p:nvPr/>
            </p:nvSpPr>
            <p:spPr>
              <a:xfrm>
                <a:off x="6228184" y="476672"/>
                <a:ext cx="2448272" cy="208823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800"/>
              </a:p>
            </p:txBody>
          </p:sp>
          <p:pic>
            <p:nvPicPr>
              <p:cNvPr id="11" name="Picture 2" descr="http://t3.gstatic.com/images?q=tbn:ANd9GcRr2WWewSpAnc--wXPtMDiGdr8SXahojB2ZY-GcZ6So0y2pM5Q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588224" y="692696"/>
                <a:ext cx="1728192" cy="1485389"/>
              </a:xfrm>
              <a:prstGeom prst="rect">
                <a:avLst/>
              </a:prstGeom>
              <a:grpFill/>
            </p:spPr>
          </p:pic>
        </p:grpSp>
        <p:grpSp>
          <p:nvGrpSpPr>
            <p:cNvPr id="12" name="Gruppo 11"/>
            <p:cNvGrpSpPr/>
            <p:nvPr/>
          </p:nvGrpSpPr>
          <p:grpSpPr>
            <a:xfrm>
              <a:off x="395536" y="5301208"/>
              <a:ext cx="720080" cy="648072"/>
              <a:chOff x="6228184" y="476672"/>
              <a:chExt cx="2448272" cy="2088232"/>
            </a:xfrm>
            <a:solidFill>
              <a:srgbClr val="FFFF00"/>
            </a:solidFill>
          </p:grpSpPr>
          <p:sp>
            <p:nvSpPr>
              <p:cNvPr id="13" name="Rettangolo 12"/>
              <p:cNvSpPr/>
              <p:nvPr/>
            </p:nvSpPr>
            <p:spPr>
              <a:xfrm>
                <a:off x="6228184" y="476672"/>
                <a:ext cx="2448272" cy="208823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800"/>
              </a:p>
            </p:txBody>
          </p:sp>
          <p:pic>
            <p:nvPicPr>
              <p:cNvPr id="14" name="Picture 2" descr="http://t3.gstatic.com/images?q=tbn:ANd9GcRr2WWewSpAnc--wXPtMDiGdr8SXahojB2ZY-GcZ6So0y2pM5Q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588224" y="692696"/>
                <a:ext cx="1728192" cy="1485389"/>
              </a:xfrm>
              <a:prstGeom prst="rect">
                <a:avLst/>
              </a:prstGeom>
              <a:grpFill/>
            </p:spPr>
          </p:pic>
        </p:grpSp>
        <p:sp>
          <p:nvSpPr>
            <p:cNvPr id="24" name="CasellaDiTesto 23"/>
            <p:cNvSpPr txBox="1"/>
            <p:nvPr/>
          </p:nvSpPr>
          <p:spPr>
            <a:xfrm>
              <a:off x="1547664" y="1772818"/>
              <a:ext cx="746459" cy="8323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800" i="1" dirty="0" smtClean="0"/>
                <a:t>Martedì</a:t>
              </a:r>
            </a:p>
            <a:p>
              <a:r>
                <a:rPr lang="it-IT" sz="800" i="1" dirty="0" smtClean="0"/>
                <a:t>Mercoledì </a:t>
              </a:r>
            </a:p>
            <a:p>
              <a:r>
                <a:rPr lang="it-IT" sz="800" i="1" dirty="0" smtClean="0"/>
                <a:t>Giovedì</a:t>
              </a:r>
              <a:endParaRPr lang="it-IT" sz="800" i="1" dirty="0"/>
            </a:p>
          </p:txBody>
        </p:sp>
        <p:sp>
          <p:nvSpPr>
            <p:cNvPr id="25" name="CasellaDiTesto 24"/>
            <p:cNvSpPr txBox="1"/>
            <p:nvPr/>
          </p:nvSpPr>
          <p:spPr>
            <a:xfrm>
              <a:off x="1547664" y="4005065"/>
              <a:ext cx="746459" cy="8323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800" i="1" dirty="0" smtClean="0"/>
                <a:t>Martedì</a:t>
              </a:r>
            </a:p>
            <a:p>
              <a:r>
                <a:rPr lang="it-IT" sz="800" i="1" dirty="0" smtClean="0"/>
                <a:t>Mercoledì </a:t>
              </a:r>
            </a:p>
            <a:p>
              <a:r>
                <a:rPr lang="it-IT" sz="800" i="1" dirty="0" smtClean="0"/>
                <a:t>Giovedì</a:t>
              </a:r>
              <a:endParaRPr lang="it-IT" sz="800" i="1" dirty="0"/>
            </a:p>
          </p:txBody>
        </p:sp>
        <p:sp>
          <p:nvSpPr>
            <p:cNvPr id="26" name="CasellaDiTesto 25"/>
            <p:cNvSpPr txBox="1"/>
            <p:nvPr/>
          </p:nvSpPr>
          <p:spPr>
            <a:xfrm>
              <a:off x="1547664" y="2852935"/>
              <a:ext cx="729617" cy="1054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800" i="1" dirty="0" smtClean="0"/>
                <a:t>Venerdì</a:t>
              </a:r>
            </a:p>
            <a:p>
              <a:r>
                <a:rPr lang="it-IT" sz="800" i="1" dirty="0" smtClean="0"/>
                <a:t>Sabato</a:t>
              </a:r>
            </a:p>
            <a:p>
              <a:r>
                <a:rPr lang="it-IT" sz="800" i="1" dirty="0" smtClean="0"/>
                <a:t>Domenica</a:t>
              </a:r>
            </a:p>
            <a:p>
              <a:endParaRPr lang="it-IT" sz="800" i="1" dirty="0"/>
            </a:p>
          </p:txBody>
        </p:sp>
        <p:sp>
          <p:nvSpPr>
            <p:cNvPr id="27" name="CasellaDiTesto 26"/>
            <p:cNvSpPr txBox="1"/>
            <p:nvPr/>
          </p:nvSpPr>
          <p:spPr>
            <a:xfrm>
              <a:off x="1475655" y="5262299"/>
              <a:ext cx="729617" cy="1054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800" i="1" dirty="0" smtClean="0"/>
                <a:t>Venerdì</a:t>
              </a:r>
            </a:p>
            <a:p>
              <a:r>
                <a:rPr lang="it-IT" sz="800" i="1" dirty="0" smtClean="0"/>
                <a:t>Sabato</a:t>
              </a:r>
            </a:p>
            <a:p>
              <a:r>
                <a:rPr lang="it-IT" sz="800" i="1" dirty="0" smtClean="0"/>
                <a:t>Domenica</a:t>
              </a:r>
            </a:p>
            <a:p>
              <a:endParaRPr lang="it-IT" sz="800" i="1" dirty="0"/>
            </a:p>
          </p:txBody>
        </p:sp>
        <p:sp>
          <p:nvSpPr>
            <p:cNvPr id="28" name="CasellaDiTesto 27"/>
            <p:cNvSpPr txBox="1"/>
            <p:nvPr/>
          </p:nvSpPr>
          <p:spPr>
            <a:xfrm>
              <a:off x="3622701" y="1700808"/>
              <a:ext cx="729617" cy="1054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800" i="1" dirty="0" smtClean="0"/>
                <a:t>Venerdì</a:t>
              </a:r>
            </a:p>
            <a:p>
              <a:r>
                <a:rPr lang="it-IT" sz="800" i="1" dirty="0" smtClean="0"/>
                <a:t>Sabato</a:t>
              </a:r>
            </a:p>
            <a:p>
              <a:r>
                <a:rPr lang="it-IT" sz="800" i="1" dirty="0" smtClean="0"/>
                <a:t>Domenica</a:t>
              </a:r>
            </a:p>
            <a:p>
              <a:endParaRPr lang="it-IT" sz="800" i="1" dirty="0"/>
            </a:p>
          </p:txBody>
        </p:sp>
        <p:sp>
          <p:nvSpPr>
            <p:cNvPr id="29" name="CasellaDiTesto 28"/>
            <p:cNvSpPr txBox="1"/>
            <p:nvPr/>
          </p:nvSpPr>
          <p:spPr>
            <a:xfrm>
              <a:off x="3550691" y="4038162"/>
              <a:ext cx="729617" cy="1054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800" i="1" dirty="0" smtClean="0"/>
                <a:t>Venerdì</a:t>
              </a:r>
            </a:p>
            <a:p>
              <a:r>
                <a:rPr lang="it-IT" sz="800" i="1" dirty="0" smtClean="0"/>
                <a:t>Sabato</a:t>
              </a:r>
            </a:p>
            <a:p>
              <a:r>
                <a:rPr lang="it-IT" sz="800" i="1" dirty="0" smtClean="0"/>
                <a:t>Domenica</a:t>
              </a:r>
            </a:p>
            <a:p>
              <a:endParaRPr lang="it-IT" sz="800" i="1" dirty="0"/>
            </a:p>
          </p:txBody>
        </p:sp>
        <p:sp>
          <p:nvSpPr>
            <p:cNvPr id="31" name="CasellaDiTesto 30"/>
            <p:cNvSpPr txBox="1"/>
            <p:nvPr/>
          </p:nvSpPr>
          <p:spPr>
            <a:xfrm>
              <a:off x="3601863" y="2854677"/>
              <a:ext cx="746459" cy="8323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800" i="1" dirty="0" smtClean="0"/>
                <a:t>Martedì</a:t>
              </a:r>
            </a:p>
            <a:p>
              <a:r>
                <a:rPr lang="it-IT" sz="800" i="1" dirty="0" smtClean="0"/>
                <a:t>Mercoledì </a:t>
              </a:r>
            </a:p>
            <a:p>
              <a:r>
                <a:rPr lang="it-IT" sz="800" i="1" dirty="0" smtClean="0"/>
                <a:t>Giovedì</a:t>
              </a:r>
              <a:endParaRPr lang="it-IT" sz="800" i="1" dirty="0"/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3529855" y="5301208"/>
              <a:ext cx="746459" cy="8323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800" i="1" dirty="0" smtClean="0"/>
                <a:t>Martedì</a:t>
              </a:r>
            </a:p>
            <a:p>
              <a:r>
                <a:rPr lang="it-IT" sz="800" i="1" dirty="0" smtClean="0"/>
                <a:t>Mercoledì </a:t>
              </a:r>
            </a:p>
            <a:p>
              <a:r>
                <a:rPr lang="it-IT" sz="800" i="1" dirty="0" smtClean="0"/>
                <a:t>Giovedì</a:t>
              </a:r>
              <a:endParaRPr lang="it-IT" sz="800" i="1" dirty="0"/>
            </a:p>
          </p:txBody>
        </p:sp>
        <p:sp>
          <p:nvSpPr>
            <p:cNvPr id="33" name="CasellaDiTesto 32"/>
            <p:cNvSpPr txBox="1"/>
            <p:nvPr/>
          </p:nvSpPr>
          <p:spPr>
            <a:xfrm>
              <a:off x="5676900" y="1844825"/>
              <a:ext cx="746459" cy="8323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800" i="1" dirty="0" smtClean="0"/>
                <a:t>Martedì</a:t>
              </a:r>
            </a:p>
            <a:p>
              <a:r>
                <a:rPr lang="it-IT" sz="800" i="1" dirty="0" smtClean="0"/>
                <a:t>Mercoledì </a:t>
              </a:r>
            </a:p>
            <a:p>
              <a:r>
                <a:rPr lang="it-IT" sz="800" i="1" dirty="0" smtClean="0"/>
                <a:t>Giovedì</a:t>
              </a:r>
              <a:endParaRPr lang="it-IT" sz="800" i="1" dirty="0"/>
            </a:p>
          </p:txBody>
        </p:sp>
        <p:sp>
          <p:nvSpPr>
            <p:cNvPr id="39" name="CasellaDiTesto 38"/>
            <p:cNvSpPr txBox="1"/>
            <p:nvPr/>
          </p:nvSpPr>
          <p:spPr>
            <a:xfrm>
              <a:off x="7583139" y="1805915"/>
              <a:ext cx="729617" cy="1054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800" i="1" dirty="0" smtClean="0"/>
                <a:t>Venerdì</a:t>
              </a:r>
            </a:p>
            <a:p>
              <a:r>
                <a:rPr lang="it-IT" sz="800" i="1" dirty="0" smtClean="0"/>
                <a:t>Sabato</a:t>
              </a:r>
            </a:p>
            <a:p>
              <a:r>
                <a:rPr lang="it-IT" sz="800" i="1" dirty="0" smtClean="0"/>
                <a:t>Domenica</a:t>
              </a:r>
            </a:p>
            <a:p>
              <a:endParaRPr lang="it-IT" sz="800" i="1" dirty="0"/>
            </a:p>
          </p:txBody>
        </p:sp>
        <p:grpSp>
          <p:nvGrpSpPr>
            <p:cNvPr id="15" name="Gruppo 42"/>
            <p:cNvGrpSpPr/>
            <p:nvPr/>
          </p:nvGrpSpPr>
          <p:grpSpPr>
            <a:xfrm>
              <a:off x="5615913" y="2852936"/>
              <a:ext cx="2624837" cy="3574571"/>
              <a:chOff x="5485092" y="2852936"/>
              <a:chExt cx="2624837" cy="3574571"/>
            </a:xfrm>
          </p:grpSpPr>
          <p:sp>
            <p:nvSpPr>
              <p:cNvPr id="34" name="CasellaDiTesto 33"/>
              <p:cNvSpPr txBox="1"/>
              <p:nvPr/>
            </p:nvSpPr>
            <p:spPr>
              <a:xfrm>
                <a:off x="5560750" y="4006805"/>
                <a:ext cx="746459" cy="8323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800" i="1" dirty="0" smtClean="0"/>
                  <a:t>Martedì</a:t>
                </a:r>
              </a:p>
              <a:p>
                <a:r>
                  <a:rPr lang="it-IT" sz="800" i="1" dirty="0" smtClean="0"/>
                  <a:t>Mercoledì </a:t>
                </a:r>
              </a:p>
              <a:p>
                <a:r>
                  <a:rPr lang="it-IT" sz="800" i="1" dirty="0" smtClean="0"/>
                  <a:t>Giovedì</a:t>
                </a:r>
                <a:endParaRPr lang="it-IT" sz="800" i="1" dirty="0"/>
              </a:p>
            </p:txBody>
          </p:sp>
          <p:sp>
            <p:nvSpPr>
              <p:cNvPr id="35" name="CasellaDiTesto 34"/>
              <p:cNvSpPr txBox="1"/>
              <p:nvPr/>
            </p:nvSpPr>
            <p:spPr>
              <a:xfrm>
                <a:off x="7354486" y="2926687"/>
                <a:ext cx="746459" cy="8323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800" i="1" dirty="0" smtClean="0"/>
                  <a:t>Martedì</a:t>
                </a:r>
              </a:p>
              <a:p>
                <a:r>
                  <a:rPr lang="it-IT" sz="800" i="1" dirty="0" smtClean="0"/>
                  <a:t>Mercoledì </a:t>
                </a:r>
              </a:p>
              <a:p>
                <a:r>
                  <a:rPr lang="it-IT" sz="800" i="1" dirty="0" smtClean="0"/>
                  <a:t>Giovedì</a:t>
                </a:r>
                <a:endParaRPr lang="it-IT" sz="800" i="1" dirty="0"/>
              </a:p>
            </p:txBody>
          </p:sp>
          <p:sp>
            <p:nvSpPr>
              <p:cNvPr id="37" name="CasellaDiTesto 36"/>
              <p:cNvSpPr txBox="1"/>
              <p:nvPr/>
            </p:nvSpPr>
            <p:spPr>
              <a:xfrm>
                <a:off x="5580112" y="2852936"/>
                <a:ext cx="729617" cy="10542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800" i="1" dirty="0" smtClean="0"/>
                  <a:t>Venerdì</a:t>
                </a:r>
              </a:p>
              <a:p>
                <a:r>
                  <a:rPr lang="it-IT" sz="800" i="1" dirty="0" smtClean="0"/>
                  <a:t>Sabato</a:t>
                </a:r>
              </a:p>
              <a:p>
                <a:r>
                  <a:rPr lang="it-IT" sz="800" i="1" dirty="0" smtClean="0"/>
                  <a:t>Domenica</a:t>
                </a:r>
              </a:p>
              <a:p>
                <a:endParaRPr lang="it-IT" sz="800" i="1" dirty="0"/>
              </a:p>
            </p:txBody>
          </p:sp>
          <p:sp>
            <p:nvSpPr>
              <p:cNvPr id="38" name="CasellaDiTesto 37"/>
              <p:cNvSpPr txBox="1"/>
              <p:nvPr/>
            </p:nvSpPr>
            <p:spPr>
              <a:xfrm>
                <a:off x="5485092" y="5373216"/>
                <a:ext cx="729617" cy="10542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800" i="1" dirty="0" smtClean="0"/>
                  <a:t>Venerdì</a:t>
                </a:r>
              </a:p>
              <a:p>
                <a:r>
                  <a:rPr lang="it-IT" sz="800" i="1" dirty="0" smtClean="0"/>
                  <a:t>Sabato</a:t>
                </a:r>
              </a:p>
              <a:p>
                <a:r>
                  <a:rPr lang="it-IT" sz="800" i="1" dirty="0" smtClean="0"/>
                  <a:t>Domenica</a:t>
                </a:r>
              </a:p>
              <a:p>
                <a:endParaRPr lang="it-IT" sz="800" i="1" dirty="0"/>
              </a:p>
            </p:txBody>
          </p:sp>
          <p:sp>
            <p:nvSpPr>
              <p:cNvPr id="40" name="CasellaDiTesto 39"/>
              <p:cNvSpPr txBox="1"/>
              <p:nvPr/>
            </p:nvSpPr>
            <p:spPr>
              <a:xfrm>
                <a:off x="7380312" y="4005063"/>
                <a:ext cx="729617" cy="10542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800" i="1" dirty="0" smtClean="0"/>
                  <a:t>Venerdì</a:t>
                </a:r>
              </a:p>
              <a:p>
                <a:r>
                  <a:rPr lang="it-IT" sz="800" i="1" dirty="0" smtClean="0"/>
                  <a:t>Sabato</a:t>
                </a:r>
              </a:p>
              <a:p>
                <a:r>
                  <a:rPr lang="it-IT" sz="800" i="1" dirty="0" smtClean="0"/>
                  <a:t>Domenica</a:t>
                </a:r>
              </a:p>
              <a:p>
                <a:endParaRPr lang="it-IT" sz="800" i="1" dirty="0"/>
              </a:p>
            </p:txBody>
          </p:sp>
          <p:sp>
            <p:nvSpPr>
              <p:cNvPr id="41" name="CasellaDiTesto 40"/>
              <p:cNvSpPr txBox="1"/>
              <p:nvPr/>
            </p:nvSpPr>
            <p:spPr>
              <a:xfrm>
                <a:off x="7346278" y="5373216"/>
                <a:ext cx="746459" cy="8323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800" i="1" dirty="0" smtClean="0"/>
                  <a:t>Martedì</a:t>
                </a:r>
              </a:p>
              <a:p>
                <a:r>
                  <a:rPr lang="it-IT" sz="800" i="1" dirty="0" smtClean="0"/>
                  <a:t>Mercoledì </a:t>
                </a:r>
              </a:p>
              <a:p>
                <a:r>
                  <a:rPr lang="it-IT" sz="800" i="1" dirty="0" smtClean="0"/>
                  <a:t>Giovedì</a:t>
                </a:r>
                <a:endParaRPr lang="it-IT" sz="800" i="1" dirty="0"/>
              </a:p>
            </p:txBody>
          </p:sp>
        </p:grpSp>
      </p:grpSp>
      <p:grpSp>
        <p:nvGrpSpPr>
          <p:cNvPr id="66" name="Gruppo 65"/>
          <p:cNvGrpSpPr/>
          <p:nvPr/>
        </p:nvGrpSpPr>
        <p:grpSpPr>
          <a:xfrm>
            <a:off x="755576" y="5301787"/>
            <a:ext cx="685344" cy="359461"/>
            <a:chOff x="755576" y="4509120"/>
            <a:chExt cx="685344" cy="359461"/>
          </a:xfrm>
        </p:grpSpPr>
        <p:sp>
          <p:nvSpPr>
            <p:cNvPr id="44" name="Rettangolo 43"/>
            <p:cNvSpPr/>
            <p:nvPr/>
          </p:nvSpPr>
          <p:spPr>
            <a:xfrm>
              <a:off x="755576" y="4509120"/>
              <a:ext cx="685344" cy="35946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00"/>
            </a:p>
          </p:txBody>
        </p:sp>
        <p:pic>
          <p:nvPicPr>
            <p:cNvPr id="45" name="Picture 2" descr="http://t3.gstatic.com/images?q=tbn:ANd9GcRr2WWewSpAnc--wXPtMDiGdr8SXahojB2ZY-GcZ6So0y2pM5Q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99592" y="4581128"/>
              <a:ext cx="483772" cy="255690"/>
            </a:xfrm>
            <a:prstGeom prst="rect">
              <a:avLst/>
            </a:prstGeom>
            <a:solidFill>
              <a:srgbClr val="FFFF00"/>
            </a:solidFill>
          </p:spPr>
        </p:pic>
      </p:grpSp>
      <p:grpSp>
        <p:nvGrpSpPr>
          <p:cNvPr id="65" name="Gruppo 64"/>
          <p:cNvGrpSpPr/>
          <p:nvPr/>
        </p:nvGrpSpPr>
        <p:grpSpPr>
          <a:xfrm>
            <a:off x="755576" y="6093875"/>
            <a:ext cx="685344" cy="359461"/>
            <a:chOff x="755576" y="5373795"/>
            <a:chExt cx="685344" cy="359461"/>
          </a:xfrm>
        </p:grpSpPr>
        <p:sp>
          <p:nvSpPr>
            <p:cNvPr id="47" name="Rettangolo 46"/>
            <p:cNvSpPr/>
            <p:nvPr/>
          </p:nvSpPr>
          <p:spPr>
            <a:xfrm>
              <a:off x="755576" y="5373795"/>
              <a:ext cx="685344" cy="359461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00"/>
            </a:p>
          </p:txBody>
        </p:sp>
        <p:pic>
          <p:nvPicPr>
            <p:cNvPr id="46" name="Picture 2" descr="http://t3.gstatic.com/images?q=tbn:ANd9GcRr2WWewSpAnc--wXPtMDiGdr8SXahojB2ZY-GcZ6So0y2pM5Q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47868" y="5405558"/>
              <a:ext cx="483772" cy="255690"/>
            </a:xfrm>
            <a:prstGeom prst="rect">
              <a:avLst/>
            </a:prstGeom>
            <a:solidFill>
              <a:srgbClr val="FFFF00"/>
            </a:solidFill>
          </p:spPr>
        </p:pic>
      </p:grpSp>
      <p:sp>
        <p:nvSpPr>
          <p:cNvPr id="48" name="Rettangolo 47"/>
          <p:cNvSpPr/>
          <p:nvPr/>
        </p:nvSpPr>
        <p:spPr>
          <a:xfrm>
            <a:off x="1709936" y="4436095"/>
            <a:ext cx="1637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i="1" dirty="0" smtClean="0"/>
              <a:t>Venerdì</a:t>
            </a:r>
          </a:p>
          <a:p>
            <a:r>
              <a:rPr lang="it-IT" sz="800" i="1" dirty="0" smtClean="0"/>
              <a:t>Sabato</a:t>
            </a:r>
          </a:p>
          <a:p>
            <a:r>
              <a:rPr lang="it-IT" sz="800" i="1" dirty="0" smtClean="0"/>
              <a:t>Domenica</a:t>
            </a:r>
          </a:p>
        </p:txBody>
      </p:sp>
      <p:sp>
        <p:nvSpPr>
          <p:cNvPr id="49" name="Rettangolo 48"/>
          <p:cNvSpPr/>
          <p:nvPr/>
        </p:nvSpPr>
        <p:spPr>
          <a:xfrm>
            <a:off x="5814392" y="4509120"/>
            <a:ext cx="1637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i="1" dirty="0" smtClean="0"/>
              <a:t>Venerdì</a:t>
            </a:r>
          </a:p>
          <a:p>
            <a:r>
              <a:rPr lang="it-IT" sz="800" i="1" dirty="0" smtClean="0"/>
              <a:t>Sabato</a:t>
            </a:r>
          </a:p>
          <a:p>
            <a:r>
              <a:rPr lang="it-IT" sz="800" i="1" dirty="0" smtClean="0"/>
              <a:t>Domenica</a:t>
            </a:r>
          </a:p>
        </p:txBody>
      </p:sp>
      <p:sp>
        <p:nvSpPr>
          <p:cNvPr id="50" name="Rettangolo 49"/>
          <p:cNvSpPr/>
          <p:nvPr/>
        </p:nvSpPr>
        <p:spPr>
          <a:xfrm>
            <a:off x="1709936" y="5300191"/>
            <a:ext cx="1637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i="1" dirty="0" smtClean="0"/>
              <a:t>Martedì</a:t>
            </a:r>
          </a:p>
          <a:p>
            <a:r>
              <a:rPr lang="it-IT" sz="800" i="1" dirty="0" smtClean="0"/>
              <a:t>Mercoledì</a:t>
            </a:r>
          </a:p>
          <a:p>
            <a:r>
              <a:rPr lang="it-IT" sz="800" i="1" dirty="0" smtClean="0"/>
              <a:t>giovedì</a:t>
            </a:r>
          </a:p>
        </p:txBody>
      </p:sp>
      <p:sp>
        <p:nvSpPr>
          <p:cNvPr id="51" name="Rettangolo 50"/>
          <p:cNvSpPr/>
          <p:nvPr/>
        </p:nvSpPr>
        <p:spPr>
          <a:xfrm>
            <a:off x="3726160" y="4508103"/>
            <a:ext cx="1637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i="1" dirty="0" smtClean="0"/>
              <a:t>Martedì</a:t>
            </a:r>
          </a:p>
          <a:p>
            <a:r>
              <a:rPr lang="it-IT" sz="800" i="1" dirty="0" smtClean="0"/>
              <a:t>Mercoledì</a:t>
            </a:r>
          </a:p>
          <a:p>
            <a:r>
              <a:rPr lang="it-IT" sz="800" i="1" dirty="0" smtClean="0"/>
              <a:t>giovedì</a:t>
            </a:r>
          </a:p>
        </p:txBody>
      </p:sp>
      <p:sp>
        <p:nvSpPr>
          <p:cNvPr id="52" name="Rettangolo 51"/>
          <p:cNvSpPr/>
          <p:nvPr/>
        </p:nvSpPr>
        <p:spPr>
          <a:xfrm>
            <a:off x="7470576" y="4581128"/>
            <a:ext cx="1637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i="1" dirty="0" smtClean="0"/>
              <a:t>Martedì</a:t>
            </a:r>
          </a:p>
          <a:p>
            <a:r>
              <a:rPr lang="it-IT" sz="800" i="1" dirty="0" smtClean="0"/>
              <a:t>Mercoledì</a:t>
            </a:r>
          </a:p>
          <a:p>
            <a:r>
              <a:rPr lang="it-IT" sz="800" i="1" dirty="0" smtClean="0"/>
              <a:t>giovedì</a:t>
            </a:r>
          </a:p>
        </p:txBody>
      </p:sp>
      <p:sp>
        <p:nvSpPr>
          <p:cNvPr id="53" name="Rettangolo 52"/>
          <p:cNvSpPr/>
          <p:nvPr/>
        </p:nvSpPr>
        <p:spPr>
          <a:xfrm>
            <a:off x="5886400" y="5381600"/>
            <a:ext cx="1637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i="1" dirty="0" smtClean="0"/>
              <a:t>Martedì</a:t>
            </a:r>
          </a:p>
          <a:p>
            <a:r>
              <a:rPr lang="it-IT" sz="800" i="1" dirty="0" smtClean="0"/>
              <a:t>Mercoledì</a:t>
            </a:r>
          </a:p>
          <a:p>
            <a:r>
              <a:rPr lang="it-IT" sz="800" i="1" dirty="0" smtClean="0"/>
              <a:t>giovedì</a:t>
            </a:r>
          </a:p>
        </p:txBody>
      </p:sp>
      <p:sp>
        <p:nvSpPr>
          <p:cNvPr id="55" name="Rettangolo 54"/>
          <p:cNvSpPr/>
          <p:nvPr/>
        </p:nvSpPr>
        <p:spPr>
          <a:xfrm>
            <a:off x="3726160" y="5372199"/>
            <a:ext cx="1637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i="1" dirty="0" smtClean="0"/>
              <a:t>Venerdì</a:t>
            </a:r>
          </a:p>
          <a:p>
            <a:r>
              <a:rPr lang="it-IT" sz="800" i="1" dirty="0" smtClean="0"/>
              <a:t>Sabato</a:t>
            </a:r>
          </a:p>
          <a:p>
            <a:r>
              <a:rPr lang="it-IT" sz="800" i="1" dirty="0" smtClean="0"/>
              <a:t>Domenica</a:t>
            </a:r>
          </a:p>
        </p:txBody>
      </p:sp>
      <p:sp>
        <p:nvSpPr>
          <p:cNvPr id="56" name="Rettangolo 55"/>
          <p:cNvSpPr/>
          <p:nvPr/>
        </p:nvSpPr>
        <p:spPr>
          <a:xfrm>
            <a:off x="7524328" y="5372199"/>
            <a:ext cx="1637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i="1" dirty="0" smtClean="0"/>
              <a:t>Venerdì</a:t>
            </a:r>
          </a:p>
          <a:p>
            <a:r>
              <a:rPr lang="it-IT" sz="800" i="1" dirty="0" smtClean="0"/>
              <a:t>Sabato</a:t>
            </a:r>
          </a:p>
          <a:p>
            <a:r>
              <a:rPr lang="it-IT" sz="800" i="1" dirty="0" smtClean="0"/>
              <a:t>Domenica</a:t>
            </a:r>
          </a:p>
        </p:txBody>
      </p:sp>
      <p:grpSp>
        <p:nvGrpSpPr>
          <p:cNvPr id="64" name="Gruppo 63"/>
          <p:cNvGrpSpPr/>
          <p:nvPr/>
        </p:nvGrpSpPr>
        <p:grpSpPr>
          <a:xfrm>
            <a:off x="790312" y="4581707"/>
            <a:ext cx="685344" cy="359461"/>
            <a:chOff x="718304" y="5949859"/>
            <a:chExt cx="685344" cy="359461"/>
          </a:xfrm>
        </p:grpSpPr>
        <p:sp>
          <p:nvSpPr>
            <p:cNvPr id="58" name="Rettangolo 57"/>
            <p:cNvSpPr/>
            <p:nvPr/>
          </p:nvSpPr>
          <p:spPr>
            <a:xfrm>
              <a:off x="718304" y="5949859"/>
              <a:ext cx="685344" cy="359461"/>
            </a:xfrm>
            <a:prstGeom prst="rect">
              <a:avLst/>
            </a:prstGeom>
            <a:solidFill>
              <a:srgbClr val="00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00"/>
            </a:p>
          </p:txBody>
        </p:sp>
        <p:pic>
          <p:nvPicPr>
            <p:cNvPr id="59" name="Picture 2" descr="http://t3.gstatic.com/images?q=tbn:ANd9GcRr2WWewSpAnc--wXPtMDiGdr8SXahojB2ZY-GcZ6So0y2pM5Q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47868" y="5981622"/>
              <a:ext cx="483772" cy="255690"/>
            </a:xfrm>
            <a:prstGeom prst="rect">
              <a:avLst/>
            </a:prstGeom>
            <a:solidFill>
              <a:srgbClr val="FFFF00"/>
            </a:solidFill>
          </p:spPr>
        </p:pic>
      </p:grpSp>
      <p:sp>
        <p:nvSpPr>
          <p:cNvPr id="60" name="Rettangolo 59"/>
          <p:cNvSpPr/>
          <p:nvPr/>
        </p:nvSpPr>
        <p:spPr>
          <a:xfrm>
            <a:off x="1637928" y="5948263"/>
            <a:ext cx="1637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i="1" dirty="0" smtClean="0"/>
              <a:t>Martedì</a:t>
            </a:r>
          </a:p>
          <a:p>
            <a:r>
              <a:rPr lang="it-IT" sz="800" i="1" dirty="0" smtClean="0"/>
              <a:t>Mercoledì</a:t>
            </a:r>
          </a:p>
          <a:p>
            <a:r>
              <a:rPr lang="it-IT" sz="800" i="1" dirty="0" smtClean="0"/>
              <a:t>giovedì</a:t>
            </a:r>
          </a:p>
        </p:txBody>
      </p:sp>
      <p:sp>
        <p:nvSpPr>
          <p:cNvPr id="61" name="Rettangolo 60"/>
          <p:cNvSpPr/>
          <p:nvPr/>
        </p:nvSpPr>
        <p:spPr>
          <a:xfrm>
            <a:off x="3726160" y="5948263"/>
            <a:ext cx="1637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i="1" dirty="0" smtClean="0"/>
              <a:t>Venerdì</a:t>
            </a:r>
          </a:p>
          <a:p>
            <a:r>
              <a:rPr lang="it-IT" sz="800" i="1" dirty="0" smtClean="0"/>
              <a:t>Sabato</a:t>
            </a:r>
          </a:p>
          <a:p>
            <a:r>
              <a:rPr lang="it-IT" sz="800" i="1" dirty="0" smtClean="0"/>
              <a:t>Domenica</a:t>
            </a:r>
          </a:p>
        </p:txBody>
      </p:sp>
      <p:sp>
        <p:nvSpPr>
          <p:cNvPr id="62" name="Rettangolo 61"/>
          <p:cNvSpPr/>
          <p:nvPr/>
        </p:nvSpPr>
        <p:spPr>
          <a:xfrm>
            <a:off x="5886400" y="6021288"/>
            <a:ext cx="1637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i="1" dirty="0" smtClean="0"/>
              <a:t>Martedì</a:t>
            </a:r>
          </a:p>
          <a:p>
            <a:r>
              <a:rPr lang="it-IT" sz="800" i="1" dirty="0" smtClean="0"/>
              <a:t>Mercoledì</a:t>
            </a:r>
          </a:p>
          <a:p>
            <a:r>
              <a:rPr lang="it-IT" sz="800" i="1" dirty="0" smtClean="0"/>
              <a:t>giovedì</a:t>
            </a:r>
          </a:p>
        </p:txBody>
      </p:sp>
      <p:sp>
        <p:nvSpPr>
          <p:cNvPr id="63" name="Rettangolo 62"/>
          <p:cNvSpPr/>
          <p:nvPr/>
        </p:nvSpPr>
        <p:spPr>
          <a:xfrm>
            <a:off x="7542584" y="5949280"/>
            <a:ext cx="1637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i="1" dirty="0" smtClean="0"/>
              <a:t>Venerdì</a:t>
            </a:r>
          </a:p>
          <a:p>
            <a:r>
              <a:rPr lang="it-IT" sz="800" i="1" dirty="0" smtClean="0"/>
              <a:t>Sabato</a:t>
            </a:r>
          </a:p>
          <a:p>
            <a:r>
              <a:rPr lang="it-IT" sz="800" i="1" dirty="0" smtClean="0"/>
              <a:t>Domenica</a:t>
            </a:r>
          </a:p>
        </p:txBody>
      </p:sp>
      <p:sp>
        <p:nvSpPr>
          <p:cNvPr id="73" name="CasellaDiTesto 72"/>
          <p:cNvSpPr txBox="1"/>
          <p:nvPr/>
        </p:nvSpPr>
        <p:spPr>
          <a:xfrm>
            <a:off x="35496" y="-27384"/>
            <a:ext cx="17475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b="1" dirty="0" smtClean="0"/>
              <a:t>IPOTESI 2: IPOTESI REALE</a:t>
            </a:r>
            <a:endParaRPr lang="it-IT" sz="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2"/>
          <p:cNvSpPr txBox="1">
            <a:spLocks/>
          </p:cNvSpPr>
          <p:nvPr/>
        </p:nvSpPr>
        <p:spPr>
          <a:xfrm>
            <a:off x="827584" y="836712"/>
            <a:ext cx="7272808" cy="4896544"/>
          </a:xfrm>
          <a:prstGeom prst="rect">
            <a:avLst/>
          </a:prstGeom>
        </p:spPr>
        <p:txBody>
          <a:bodyPr>
            <a:noAutofit/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it-IT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Primo incontro</a:t>
            </a:r>
          </a:p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 primo incontro con i componenti della famiglia al completo è necessario per poter presentare dettagliatamente le finalità dell’indagine e le procedure che questi dovranno seguire. </a:t>
            </a:r>
          </a:p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it-IT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it-IT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E’ di fondamentale importanza ricordare: </a:t>
            </a:r>
          </a:p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it-IT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it-IT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 l’incontro avviene di mattina (fino all’ora del pranzo), il rilevatore compili insieme a ciascun individuo il diario fino al momento dell’incontro (vedi schema 2 – caso A); </a:t>
            </a:r>
          </a:p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it-IT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it-IT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 l’incontro avviene durante il pomeriggio o la sera,</a:t>
            </a:r>
            <a:r>
              <a:rPr kumimoji="0" lang="it-IT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compilazione inizierà la mattina del giorno successivo (vedi schema 2 – caso B).</a:t>
            </a:r>
            <a:endParaRPr kumimoji="0" lang="it-IT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it-IT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Prende appuntamento per i successivi 2 incontri. Possibilmente il secondo ed il terzo incontro devono avvenire il giorno successivo rispettivamente al primo ed all’ultimo giorno di registrazione dei consumi alimentari (vedi schema 2).</a:t>
            </a:r>
          </a:p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8" descr="http://www.collegiata.it/wp-content/uploads/2009/11/famigli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04664"/>
            <a:ext cx="785395" cy="677065"/>
          </a:xfrm>
          <a:prstGeom prst="rect">
            <a:avLst/>
          </a:prstGeom>
          <a:noFill/>
        </p:spPr>
      </p:pic>
      <p:pic>
        <p:nvPicPr>
          <p:cNvPr id="4" name="Picture 2" descr="Casa (3)">
            <a:hlinkClick r:id="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76044" cy="174573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://www.collegiata.it/wp-content/uploads/2009/11/famigli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1503527" cy="1296144"/>
          </a:xfrm>
          <a:prstGeom prst="rect">
            <a:avLst/>
          </a:prstGeom>
          <a:noFill/>
        </p:spPr>
      </p:pic>
      <p:pic>
        <p:nvPicPr>
          <p:cNvPr id="4" name="Picture 2" descr="Casa (3)">
            <a:hlinkClick r:id="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0"/>
            <a:ext cx="827584" cy="1049922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83568" y="1562886"/>
            <a:ext cx="784887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it-IT" b="1" dirty="0" smtClean="0">
                <a:solidFill>
                  <a:srgbClr val="FF0000"/>
                </a:solidFill>
              </a:rPr>
              <a:t>Secondo incontro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it-IT" dirty="0" smtClean="0"/>
              <a:t>Questo incontro intermedio deve svolgersi il giorno successivo al giorno di inizio della registrazione dei consumi alimentari.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it-IT" dirty="0" smtClean="0"/>
              <a:t>Il rilevatore deve: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it-IT" dirty="0" smtClean="0"/>
              <a:t>verificare e correggere accuratamente i diari compilati fino a quel momento ed eventualmente spiegare nuovamente i concetti che risultano non ben recepiti dai compilatori 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it-IT" dirty="0" smtClean="0"/>
              <a:t>Tale operazione va svolta con ogni singolo individuo. Nel caso in cui non fossero presenti uno o più membri della famiglia, il rilevatore tornerà più volte presso la famiglia, poiché è importante controllare e correggere ciascun diario con ogni singolo componente;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it-IT" dirty="0" smtClean="0"/>
              <a:t>accertarsi che la famiglia abbia conservato le etichette dei prodotti confezionati (soprattutto dei prodotti fortificati), degli integratori e delle medicine di interesse, riportare su ciascuna etichetta il codice del soggetto che li ha consumati;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://www.collegiata.it/wp-content/uploads/2009/11/famigli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8640"/>
            <a:ext cx="1008112" cy="869062"/>
          </a:xfrm>
          <a:prstGeom prst="rect">
            <a:avLst/>
          </a:prstGeom>
          <a:noFill/>
        </p:spPr>
      </p:pic>
      <p:pic>
        <p:nvPicPr>
          <p:cNvPr id="4" name="Picture 2" descr="Casa (3)">
            <a:hlinkClick r:id="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648072" cy="822182"/>
          </a:xfrm>
          <a:prstGeom prst="rect">
            <a:avLst/>
          </a:prstGeom>
          <a:noFill/>
        </p:spPr>
      </p:pic>
      <p:sp>
        <p:nvSpPr>
          <p:cNvPr id="6" name="Segnaposto contenuto 2"/>
          <p:cNvSpPr txBox="1">
            <a:spLocks/>
          </p:cNvSpPr>
          <p:nvPr/>
        </p:nvSpPr>
        <p:spPr>
          <a:xfrm>
            <a:off x="683568" y="620688"/>
            <a:ext cx="7848872" cy="59046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265176" indent="-265176" algn="ctr">
              <a:lnSpc>
                <a:spcPct val="120000"/>
              </a:lnSpc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it-IT" sz="2400" b="1" dirty="0" smtClean="0">
                <a:solidFill>
                  <a:srgbClr val="7030A0"/>
                </a:solidFill>
              </a:rPr>
              <a:t>Terzo incontro</a:t>
            </a:r>
          </a:p>
          <a:p>
            <a:pPr marL="265176" indent="-265176" algn="ctr">
              <a:lnSpc>
                <a:spcPct val="120000"/>
              </a:lnSpc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it-IT" sz="2400" b="1" dirty="0" smtClean="0">
              <a:solidFill>
                <a:srgbClr val="7030A0"/>
              </a:solidFill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it-IT" dirty="0" smtClean="0"/>
              <a:t>Questo incontro finale deve svolgersi il giorno successivo all’ultimo giorno di registrazione dei diari.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lang="it-IT" dirty="0" smtClean="0"/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it-IT" dirty="0" smtClean="0"/>
              <a:t>Il rilevatore deve: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lang="it-IT" dirty="0" smtClean="0"/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it-IT" dirty="0" smtClean="0"/>
              <a:t>verificare che tutti i componenti della famiglia abbiano compilato tutti e 3 i diari alimentari, controllare e correggere le informazioni registrate .Tale operazione va svolta con ogni singolo individuo. Nel caso in cui non fosse presente uno o più membri della famiglia il rilevatore tornerà più volte presso la famiglia al fine di correggere e controllare ciascun diario con ciascun componente</a:t>
            </a:r>
            <a:r>
              <a:rPr lang="it-IT" sz="1400" dirty="0" smtClean="0"/>
              <a:t>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arrotondato 8"/>
          <p:cNvSpPr/>
          <p:nvPr/>
        </p:nvSpPr>
        <p:spPr>
          <a:xfrm>
            <a:off x="4211960" y="1124744"/>
            <a:ext cx="4392488" cy="41764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724" name="Picture 4" descr="Cibo (118)">
            <a:hlinkClick r:id=""/>
          </p:cNvPr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429000"/>
            <a:ext cx="1131565" cy="1131565"/>
          </a:xfrm>
          <a:prstGeom prst="rect">
            <a:avLst/>
          </a:prstGeom>
          <a:noFill/>
        </p:spPr>
      </p:pic>
      <p:pic>
        <p:nvPicPr>
          <p:cNvPr id="30726" name="Picture 6" descr="Cibo (120)">
            <a:hlinkClick r:id="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772816"/>
            <a:ext cx="1656184" cy="1324948"/>
          </a:xfrm>
          <a:prstGeom prst="rect">
            <a:avLst/>
          </a:prstGeom>
          <a:noFill/>
        </p:spPr>
      </p:pic>
      <p:pic>
        <p:nvPicPr>
          <p:cNvPr id="30732" name="Picture 12" descr="Cibo (85)">
            <a:hlinkClick r:id="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3284984"/>
            <a:ext cx="1440160" cy="1440161"/>
          </a:xfrm>
          <a:prstGeom prst="rect">
            <a:avLst/>
          </a:prstGeom>
          <a:noFill/>
        </p:spPr>
      </p:pic>
      <p:pic>
        <p:nvPicPr>
          <p:cNvPr id="30734" name="Picture 14" descr="Cibo (109)">
            <a:hlinkClick r:id="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152127"/>
            <a:ext cx="2046542" cy="1916833"/>
          </a:xfrm>
          <a:prstGeom prst="rect">
            <a:avLst/>
          </a:prstGeom>
          <a:noFill/>
        </p:spPr>
      </p:pic>
      <p:pic>
        <p:nvPicPr>
          <p:cNvPr id="10" name="Picture 8" descr="http://www.collegiata.it/wp-content/uploads/2009/11/famiglia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2348880"/>
            <a:ext cx="3151070" cy="27164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Prima di </a:t>
            </a:r>
            <a:r>
              <a:rPr lang="it-IT" dirty="0" err="1" smtClean="0"/>
              <a:t>iniziare…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1828800"/>
          </a:xfrm>
        </p:spPr>
        <p:txBody>
          <a:bodyPr/>
          <a:lstStyle/>
          <a:p>
            <a:pPr algn="l"/>
            <a:r>
              <a:rPr lang="it-IT" dirty="0" smtClean="0"/>
              <a:t>Progetto pilota!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39552" y="2204864"/>
            <a:ext cx="7848872" cy="1274440"/>
          </a:xfrm>
        </p:spPr>
        <p:txBody>
          <a:bodyPr>
            <a:normAutofit/>
          </a:bodyPr>
          <a:lstStyle/>
          <a:p>
            <a:pPr algn="ctr"/>
            <a:r>
              <a:rPr lang="it-IT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 provare ed individuare tutte le possibili criticità che incontreremo nello studio così da poterli superare nel “progetto reale”</a:t>
            </a:r>
            <a:endParaRPr lang="it-IT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ottotitolo 2"/>
          <p:cNvSpPr txBox="1">
            <a:spLocks/>
          </p:cNvSpPr>
          <p:nvPr/>
        </p:nvSpPr>
        <p:spPr>
          <a:xfrm>
            <a:off x="611560" y="4170784"/>
            <a:ext cx="7992888" cy="2426568"/>
          </a:xfrm>
          <a:prstGeom prst="rect">
            <a:avLst/>
          </a:prstGeom>
        </p:spPr>
        <p:txBody>
          <a:bodyPr vert="horz" lIns="182880" tIns="0">
            <a:normAutofit/>
          </a:bodyPr>
          <a:lstStyle/>
          <a:p>
            <a:pPr marL="36576" marR="0" lvl="0" indent="0" algn="ctr" defTabSz="914400" rtl="0" eaLnBrk="1" fontAlgn="auto" latinLnBrk="0" hangingPunct="1">
              <a:lnSpc>
                <a:spcPct val="2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shade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Recuperare entro il mese di gennaio 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shade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almeno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shade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 individui per rilevatore ed applicare</a:t>
            </a:r>
            <a:r>
              <a:rPr kumimoji="0" lang="it-IT" sz="20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shade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il protocollo ….</a:t>
            </a:r>
          </a:p>
          <a:p>
            <a:pPr marL="36576" marR="0" lvl="0" indent="0" algn="ctr" defTabSz="914400" rtl="0" eaLnBrk="1" fontAlgn="auto" latinLnBrk="0" hangingPunct="1">
              <a:lnSpc>
                <a:spcPct val="2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it-IT" sz="2000" dirty="0" smtClean="0">
                <a:solidFill>
                  <a:schemeClr val="bg2">
                    <a:shade val="25000"/>
                  </a:schemeClr>
                </a:solidFill>
              </a:rPr>
              <a:t>Così da essere tutti operativi !</a:t>
            </a:r>
            <a:endParaRPr kumimoji="0" lang="it-IT" sz="2000" b="0" i="0" u="none" strike="noStrike" kern="1200" cap="none" spc="0" normalizeH="0" noProof="0" dirty="0" smtClean="0">
              <a:ln>
                <a:noFill/>
              </a:ln>
              <a:solidFill>
                <a:schemeClr val="bg2">
                  <a:shade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" marR="0" lvl="0" indent="0" algn="ctr" defTabSz="914400" rtl="0" eaLnBrk="1" fontAlgn="auto" latinLnBrk="0" hangingPunct="1">
              <a:lnSpc>
                <a:spcPct val="2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it-IT" sz="2000" baseline="0" dirty="0" smtClean="0">
              <a:solidFill>
                <a:schemeClr val="bg2">
                  <a:shade val="25000"/>
                </a:schemeClr>
              </a:solidFill>
            </a:endParaRPr>
          </a:p>
          <a:p>
            <a:pPr marL="36576" marR="0" lvl="0" indent="0" algn="ctr" defTabSz="914400" rtl="0" eaLnBrk="1" fontAlgn="auto" latinLnBrk="0" hangingPunct="1">
              <a:lnSpc>
                <a:spcPct val="2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shade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764704"/>
            <a:ext cx="407670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/>
          <p:cNvSpPr/>
          <p:nvPr/>
        </p:nvSpPr>
        <p:spPr>
          <a:xfrm>
            <a:off x="611560" y="1124744"/>
            <a:ext cx="29523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lvl="0" indent="-265176" algn="ctr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it-IT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Ciascun rilevatore riceverà una formazione per l’utilizzo di tali programmi e sarà dotato di un manuale delle istruzioni.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16304" y="2348880"/>
            <a:ext cx="5268064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BUON LAVORO A TUTTI NOI!</a:t>
            </a:r>
            <a:endParaRPr lang="it-IT" dirty="0"/>
          </a:p>
        </p:txBody>
      </p:sp>
      <p:pic>
        <p:nvPicPr>
          <p:cNvPr id="3" name="Picture 14" descr="simp1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99592" y="1916832"/>
            <a:ext cx="2043112" cy="2808288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467544" y="2276872"/>
            <a:ext cx="302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32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2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CHI?</a:t>
            </a:r>
            <a:br>
              <a:rPr lang="it-IT" sz="32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sz="3200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uppo 10"/>
          <p:cNvGrpSpPr/>
          <p:nvPr/>
        </p:nvGrpSpPr>
        <p:grpSpPr>
          <a:xfrm>
            <a:off x="323528" y="476672"/>
            <a:ext cx="3168352" cy="5400600"/>
            <a:chOff x="323528" y="476672"/>
            <a:chExt cx="3168352" cy="5400600"/>
          </a:xfrm>
        </p:grpSpPr>
        <p:sp>
          <p:nvSpPr>
            <p:cNvPr id="6" name="CasellaDiTesto 5"/>
            <p:cNvSpPr txBox="1"/>
            <p:nvPr/>
          </p:nvSpPr>
          <p:spPr>
            <a:xfrm>
              <a:off x="323528" y="1196752"/>
              <a:ext cx="302433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200" b="1" dirty="0" smtClean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/>
              </a:r>
              <a:br>
                <a:rPr lang="it-IT" sz="3200" b="1" dirty="0" smtClean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it-IT" sz="3200" b="1" dirty="0" smtClean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QUANDO?</a:t>
              </a:r>
              <a:br>
                <a:rPr lang="it-IT" sz="3200" b="1" dirty="0" smtClean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endParaRPr lang="it-IT" sz="32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CasellaDiTesto 4"/>
            <p:cNvSpPr txBox="1"/>
            <p:nvPr/>
          </p:nvSpPr>
          <p:spPr>
            <a:xfrm>
              <a:off x="467544" y="476672"/>
              <a:ext cx="302433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200" b="1" dirty="0" smtClean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COME?</a:t>
              </a:r>
              <a:br>
                <a:rPr lang="it-IT" sz="3200" b="1" dirty="0" smtClean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endParaRPr lang="it-IT" sz="32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467544" y="3429000"/>
              <a:ext cx="302433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200" b="1" dirty="0" smtClean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/>
              </a:r>
              <a:br>
                <a:rPr lang="it-IT" sz="3200" b="1" dirty="0" smtClean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it-IT" sz="3200" b="1" dirty="0" smtClean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DOVE?</a:t>
              </a:r>
              <a:br>
                <a:rPr lang="it-IT" sz="3200" b="1" dirty="0" smtClean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endParaRPr lang="it-IT" sz="32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395536" y="4800054"/>
              <a:ext cx="302433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200" b="1" dirty="0" smtClean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/>
              </a:r>
              <a:br>
                <a:rPr lang="it-IT" sz="3200" b="1" dirty="0" smtClean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it-IT" sz="3200" b="1" dirty="0" err="1" smtClean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PERCHè</a:t>
              </a:r>
              <a:r>
                <a:rPr lang="it-IT" sz="3200" b="1" dirty="0" smtClean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  <a:endParaRPr lang="it-IT" sz="32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0" name="Picture 4" descr="http://img.dailymail.co.uk/i/pix/2008/01_05/035quiz_468x4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772816"/>
            <a:ext cx="4457700" cy="4171951"/>
          </a:xfrm>
          <a:prstGeom prst="rect">
            <a:avLst/>
          </a:prstGeom>
          <a:noFill/>
          <a:ln>
            <a:solidFill>
              <a:srgbClr val="FF9933"/>
            </a:solidFill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8600" y="116632"/>
            <a:ext cx="8183880" cy="1051560"/>
          </a:xfrm>
        </p:spPr>
        <p:txBody>
          <a:bodyPr/>
          <a:lstStyle/>
          <a:p>
            <a:r>
              <a:rPr lang="it-IT" dirty="0" smtClean="0"/>
              <a:t>CHI?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196752"/>
            <a:ext cx="9108504" cy="1656185"/>
          </a:xfrm>
        </p:spPr>
        <p:txBody>
          <a:bodyPr>
            <a:noAutofit/>
          </a:bodyPr>
          <a:lstStyle/>
          <a:p>
            <a:pPr algn="ctr">
              <a:lnSpc>
                <a:spcPct val="220000"/>
              </a:lnSpc>
              <a:buNone/>
            </a:pP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RILEVATORI PROVVEDERANNO AL RECUPERO DEI DATI RELATIVI </a:t>
            </a:r>
          </a:p>
          <a:p>
            <a:pPr algn="ctr">
              <a:lnSpc>
                <a:spcPct val="220000"/>
              </a:lnSpc>
              <a:buNone/>
            </a:pP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 CONSUMI DELLE FAMIGLIE COINVOLTE NELLO STUDIO.</a:t>
            </a:r>
            <a:endParaRPr lang="it-IT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15" descr="AN135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429000"/>
            <a:ext cx="180340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18" descr="MPAPE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293096"/>
            <a:ext cx="950912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Supermerca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012658"/>
            <a:ext cx="3672954" cy="293231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67544" y="476672"/>
            <a:ext cx="3024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COME?</a:t>
            </a:r>
            <a:br>
              <a:rPr lang="it-IT" sz="32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sz="3200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251520" y="1268760"/>
            <a:ext cx="3168352" cy="4824536"/>
            <a:chOff x="323528" y="1052736"/>
            <a:chExt cx="3168352" cy="4824536"/>
          </a:xfrm>
        </p:grpSpPr>
        <p:sp>
          <p:nvSpPr>
            <p:cNvPr id="6" name="CasellaDiTesto 5"/>
            <p:cNvSpPr txBox="1"/>
            <p:nvPr/>
          </p:nvSpPr>
          <p:spPr>
            <a:xfrm>
              <a:off x="323528" y="1052736"/>
              <a:ext cx="302433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200" b="1" dirty="0" smtClean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/>
              </a:r>
              <a:br>
                <a:rPr lang="it-IT" sz="3200" b="1" dirty="0" smtClean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it-IT" sz="3200" b="1" dirty="0" smtClean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QUANDO?</a:t>
              </a:r>
              <a:br>
                <a:rPr lang="it-IT" sz="3200" b="1" dirty="0" smtClean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endParaRPr lang="it-IT" sz="32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467544" y="3429000"/>
              <a:ext cx="302433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200" b="1" dirty="0" smtClean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/>
              </a:r>
              <a:br>
                <a:rPr lang="it-IT" sz="3200" b="1" dirty="0" smtClean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it-IT" sz="3200" b="1" dirty="0" smtClean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DOVE?</a:t>
              </a:r>
              <a:br>
                <a:rPr lang="it-IT" sz="3200" b="1" dirty="0" smtClean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endParaRPr lang="it-IT" sz="32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395536" y="2132856"/>
              <a:ext cx="302433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200" b="1" dirty="0" smtClean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/>
              </a:r>
              <a:br>
                <a:rPr lang="it-IT" sz="3200" b="1" dirty="0" smtClean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it-IT" sz="3200" b="1" dirty="0" smtClean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CHI?</a:t>
              </a:r>
              <a:br>
                <a:rPr lang="it-IT" sz="3200" b="1" dirty="0" smtClean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endParaRPr lang="it-IT" sz="32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395536" y="4800054"/>
              <a:ext cx="302433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200" b="1" dirty="0" smtClean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/>
              </a:r>
              <a:br>
                <a:rPr lang="it-IT" sz="3200" b="1" dirty="0" smtClean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it-IT" sz="3200" b="1" dirty="0" err="1" smtClean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PERCHè</a:t>
              </a:r>
              <a:r>
                <a:rPr lang="it-IT" sz="3200" b="1" dirty="0" smtClean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  <a:endParaRPr lang="it-IT" sz="32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0" name="Picture 4" descr="http://img.dailymail.co.uk/i/pix/2008/01_05/035quiz_468x4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628800"/>
            <a:ext cx="4457700" cy="4171951"/>
          </a:xfrm>
          <a:prstGeom prst="rect">
            <a:avLst/>
          </a:prstGeom>
          <a:noFill/>
          <a:ln>
            <a:solidFill>
              <a:srgbClr val="FF9933"/>
            </a:solidFill>
          </a:ln>
        </p:spPr>
      </p:pic>
      <p:sp>
        <p:nvSpPr>
          <p:cNvPr id="12" name="Rettangolo arrotondato 11"/>
          <p:cNvSpPr/>
          <p:nvPr/>
        </p:nvSpPr>
        <p:spPr>
          <a:xfrm>
            <a:off x="755576" y="2226568"/>
            <a:ext cx="7704856" cy="9864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Somministrazione di diari alimentari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arrotondato 3"/>
          <p:cNvSpPr/>
          <p:nvPr/>
        </p:nvSpPr>
        <p:spPr>
          <a:xfrm>
            <a:off x="611560" y="116632"/>
            <a:ext cx="7704856" cy="9864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dirty="0" smtClean="0"/>
              <a:t>Somministrazione di diari alimentari</a:t>
            </a:r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340768"/>
            <a:ext cx="2623939" cy="310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433739" y="4561964"/>
            <a:ext cx="5362397" cy="523220"/>
          </a:xfrm>
          <a:prstGeom prst="rect">
            <a:avLst/>
          </a:prstGeom>
          <a:solidFill>
            <a:srgbClr val="FF9933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Consiste in una dettagliata lista di tutti gli alimenti consumati da un individuo in uno o più giorni.</a:t>
            </a:r>
            <a:endParaRPr lang="it-IT" sz="14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340768"/>
            <a:ext cx="4032448" cy="2941026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10" name="CasellaDiTesto 9"/>
          <p:cNvSpPr txBox="1"/>
          <p:nvPr/>
        </p:nvSpPr>
        <p:spPr>
          <a:xfrm>
            <a:off x="1403648" y="5282044"/>
            <a:ext cx="6588224" cy="523220"/>
          </a:xfrm>
          <a:prstGeom prst="rect">
            <a:avLst/>
          </a:prstGeom>
          <a:solidFill>
            <a:srgbClr val="FF9933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Gli alimenti sono  registrati dal soggetto al momento stesso del consumo in modo da evitare possibili dimenticanze</a:t>
            </a:r>
            <a:endParaRPr lang="it-IT" sz="1400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203848" y="6002704"/>
            <a:ext cx="5472608" cy="738664"/>
          </a:xfrm>
          <a:prstGeom prst="rect">
            <a:avLst/>
          </a:prstGeom>
          <a:solidFill>
            <a:srgbClr val="FF9933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I soggetti saranno </a:t>
            </a:r>
            <a:r>
              <a:rPr lang="it-IT" sz="1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istruiti in anticipo </a:t>
            </a:r>
            <a:r>
              <a:rPr lang="it-IT" sz="1400" b="1" dirty="0" smtClean="0"/>
              <a:t>sul come tenere un accurato e completo diario alimentare oltre che informati sull’obiettivo dell’indagine stessa </a:t>
            </a:r>
            <a:endParaRPr lang="it-IT" sz="1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7272808" cy="50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e 4"/>
          <p:cNvSpPr/>
          <p:nvPr/>
        </p:nvSpPr>
        <p:spPr>
          <a:xfrm>
            <a:off x="4211960" y="404664"/>
            <a:ext cx="720080" cy="1440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6444208" y="404664"/>
            <a:ext cx="720080" cy="1440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|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3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tro">
  <a:themeElements>
    <a:clrScheme name="Astr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tr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1388</TotalTime>
  <Words>1339</Words>
  <Application>Microsoft Office PowerPoint</Application>
  <PresentationFormat>Presentazione su schermo (4:3)</PresentationFormat>
  <Paragraphs>407</Paragraphs>
  <Slides>44</Slides>
  <Notes>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44</vt:i4>
      </vt:variant>
    </vt:vector>
  </HeadingPairs>
  <TitlesOfParts>
    <vt:vector size="46" baseType="lpstr">
      <vt:lpstr>Astro</vt:lpstr>
      <vt:lpstr>Worksheet</vt:lpstr>
      <vt:lpstr>     Stili alimentari e sostenibilità  delle filiere biologiche     </vt:lpstr>
      <vt:lpstr>Diapositiva 2</vt:lpstr>
      <vt:lpstr>Diapositiva 3</vt:lpstr>
      <vt:lpstr>Diapositiva 4</vt:lpstr>
      <vt:lpstr>Diapositiva 5</vt:lpstr>
      <vt:lpstr>CHI?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Ogni componente della famiglia compilerà  un diario al giorno per 3 giorni consecutivi</vt:lpstr>
      <vt:lpstr>Diapositiva 20</vt:lpstr>
      <vt:lpstr>Diapositiva 21</vt:lpstr>
      <vt:lpstr>ILARIA BORRI</vt:lpstr>
      <vt:lpstr>PERUGIA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Cosa farà il rilevatore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Prima di iniziare….</vt:lpstr>
      <vt:lpstr>Progetto pilota!</vt:lpstr>
      <vt:lpstr>Diapositiva 42</vt:lpstr>
      <vt:lpstr>BUON LAVORO A TUTTI NOI!</vt:lpstr>
      <vt:lpstr>Diapositiva 44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Docente</dc:creator>
  <cp:lastModifiedBy>Carla</cp:lastModifiedBy>
  <cp:revision>54</cp:revision>
  <dcterms:created xsi:type="dcterms:W3CDTF">2010-11-17T11:12:59Z</dcterms:created>
  <dcterms:modified xsi:type="dcterms:W3CDTF">2010-11-29T13:51:07Z</dcterms:modified>
</cp:coreProperties>
</file>