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7"/>
  </p:notesMasterIdLst>
  <p:sldIdLst>
    <p:sldId id="476" r:id="rId2"/>
    <p:sldId id="477" r:id="rId3"/>
    <p:sldId id="415" r:id="rId4"/>
    <p:sldId id="416" r:id="rId5"/>
    <p:sldId id="417" r:id="rId6"/>
    <p:sldId id="421" r:id="rId7"/>
    <p:sldId id="422" r:id="rId8"/>
    <p:sldId id="256" r:id="rId9"/>
    <p:sldId id="257" r:id="rId10"/>
    <p:sldId id="258" r:id="rId11"/>
    <p:sldId id="259" r:id="rId12"/>
    <p:sldId id="423" r:id="rId13"/>
    <p:sldId id="474" r:id="rId14"/>
    <p:sldId id="455" r:id="rId15"/>
    <p:sldId id="453" r:id="rId16"/>
    <p:sldId id="456" r:id="rId17"/>
    <p:sldId id="454" r:id="rId18"/>
    <p:sldId id="261" r:id="rId19"/>
    <p:sldId id="264" r:id="rId20"/>
    <p:sldId id="265" r:id="rId21"/>
    <p:sldId id="262" r:id="rId22"/>
    <p:sldId id="263" r:id="rId23"/>
    <p:sldId id="475" r:id="rId24"/>
    <p:sldId id="266" r:id="rId25"/>
    <p:sldId id="267" r:id="rId26"/>
    <p:sldId id="268" r:id="rId27"/>
    <p:sldId id="269" r:id="rId28"/>
    <p:sldId id="457" r:id="rId29"/>
    <p:sldId id="458" r:id="rId30"/>
    <p:sldId id="459" r:id="rId31"/>
    <p:sldId id="460" r:id="rId32"/>
    <p:sldId id="461" r:id="rId33"/>
    <p:sldId id="462" r:id="rId34"/>
    <p:sldId id="463" r:id="rId35"/>
    <p:sldId id="274" r:id="rId36"/>
    <p:sldId id="275" r:id="rId37"/>
    <p:sldId id="464" r:id="rId38"/>
    <p:sldId id="465" r:id="rId39"/>
    <p:sldId id="466" r:id="rId40"/>
    <p:sldId id="467" r:id="rId41"/>
    <p:sldId id="468" r:id="rId42"/>
    <p:sldId id="469" r:id="rId43"/>
    <p:sldId id="470" r:id="rId44"/>
    <p:sldId id="471" r:id="rId45"/>
    <p:sldId id="472" r:id="rId4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593" autoAdjust="0"/>
  </p:normalViewPr>
  <p:slideViewPr>
    <p:cSldViewPr>
      <p:cViewPr>
        <p:scale>
          <a:sx n="64" d="100"/>
          <a:sy n="64" d="100"/>
        </p:scale>
        <p:origin x="-1260"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49C021-E254-4DAE-84EA-13908B25C2B3}" type="datetimeFigureOut">
              <a:rPr lang="it-IT" smtClean="0"/>
              <a:pPr/>
              <a:t>25/01/2011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3BA486-ADA3-461F-BA00-652787F4520A}"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ec.europa.eu/environment/ecolabe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3</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40000" lnSpcReduction="20000"/>
          </a:bodyPr>
          <a:lstStyle/>
          <a:p>
            <a:r>
              <a:rPr lang="it-IT" dirty="0" smtClean="0"/>
              <a:t>Un Fiore è il simbolo dell'</a:t>
            </a:r>
            <a:r>
              <a:rPr lang="it-IT" dirty="0" err="1" smtClean="0"/>
              <a:t>Ecolabel</a:t>
            </a:r>
            <a:r>
              <a:rPr lang="it-IT" dirty="0" smtClean="0"/>
              <a:t> europeo che contraddistingue prodotti e servizi a minor impatto ambientale. Per i produttori l'</a:t>
            </a:r>
            <a:r>
              <a:rPr lang="it-IT" dirty="0" err="1" smtClean="0"/>
              <a:t>Ecolabel</a:t>
            </a:r>
            <a:r>
              <a:rPr lang="it-IT" dirty="0" smtClean="0"/>
              <a:t> europeo può essere una opportunità per poter dimostrare il loro impegno e la loro attenzione alle problematiche ambientali in un mercato sempre più sensibile a queste tematiche. Per i consumatori è la via  migliore per identificare e scegliere prodotti che rispettano l'ambiente. </a:t>
            </a:r>
          </a:p>
          <a:p>
            <a:r>
              <a:rPr lang="it-IT" dirty="0" smtClean="0"/>
              <a:t> </a:t>
            </a:r>
          </a:p>
          <a:p>
            <a:r>
              <a:rPr lang="it-IT" b="1" i="1" dirty="0" smtClean="0"/>
              <a:t>Che cos'è l'</a:t>
            </a:r>
            <a:r>
              <a:rPr lang="it-IT" b="1" i="1" dirty="0" err="1" smtClean="0"/>
              <a:t>Ecolabel</a:t>
            </a:r>
            <a:r>
              <a:rPr lang="it-IT" b="1" i="1" dirty="0" smtClean="0"/>
              <a:t> europeo?</a:t>
            </a:r>
            <a:endParaRPr lang="it-IT" dirty="0" smtClean="0"/>
          </a:p>
          <a:p>
            <a:r>
              <a:rPr lang="it-IT" b="1" i="1" dirty="0" smtClean="0"/>
              <a:t/>
            </a:r>
            <a:br>
              <a:rPr lang="it-IT" b="1" i="1" dirty="0" smtClean="0"/>
            </a:br>
            <a:r>
              <a:rPr lang="it-IT" dirty="0" smtClean="0"/>
              <a:t>L'</a:t>
            </a:r>
            <a:r>
              <a:rPr lang="it-IT" dirty="0" err="1" smtClean="0"/>
              <a:t>Ecolabel</a:t>
            </a:r>
            <a:r>
              <a:rPr lang="it-IT" dirty="0" smtClean="0"/>
              <a:t> è il marchio europeo di certificazione ambientale per i prodotti e i servizi nato nel 1992  con l'adozione del Regolamento europeo n. 880/92, e aggiornato con il nuovo Regolamento n. 1980 del 17 luglio 2000.</a:t>
            </a:r>
            <a:br>
              <a:rPr lang="it-IT" dirty="0" smtClean="0"/>
            </a:br>
            <a:r>
              <a:rPr lang="it-IT" dirty="0" smtClean="0"/>
              <a:t>E'  uno strumento ad adesione volontaria che viene concesso a quei prodotti e servizi che rispettano criteri ecologici e prestazionali stabiliti a livello europeo. </a:t>
            </a:r>
            <a:br>
              <a:rPr lang="it-IT" dirty="0" smtClean="0"/>
            </a:br>
            <a:r>
              <a:rPr lang="it-IT" dirty="0" smtClean="0"/>
              <a:t>L'ottenimento del marchio costituisce, pertanto, un attestato di eccellenza che viene rilasciato solo a quei prodotti/servizi che hanno un ridotto impatto ambientale. I criteri sono  periodicamente sottoposti a  revisione e resi più restrittivi, in modo da favorire il miglioramento continuo della qualità ambientale dei prodotti e servizi.</a:t>
            </a:r>
          </a:p>
          <a:p>
            <a:r>
              <a:rPr lang="it-IT" dirty="0" smtClean="0"/>
              <a:t> </a:t>
            </a:r>
          </a:p>
          <a:p>
            <a:r>
              <a:rPr lang="it-IT" b="1" i="1" dirty="0" smtClean="0"/>
              <a:t>Come si definiscono i criteri dell'</a:t>
            </a:r>
            <a:r>
              <a:rPr lang="it-IT" b="1" i="1" dirty="0" err="1" smtClean="0"/>
              <a:t>Ecolabel</a:t>
            </a:r>
            <a:r>
              <a:rPr lang="it-IT" b="1" i="1" dirty="0" smtClean="0"/>
              <a:t> europeo?</a:t>
            </a:r>
            <a:endParaRPr lang="it-IT" dirty="0" smtClean="0"/>
          </a:p>
          <a:p>
            <a:r>
              <a:rPr lang="it-IT" b="1" dirty="0" smtClean="0"/>
              <a:t/>
            </a:r>
            <a:br>
              <a:rPr lang="it-IT" b="1" dirty="0" smtClean="0"/>
            </a:br>
            <a:r>
              <a:rPr lang="it-IT" dirty="0" smtClean="0"/>
              <a:t>I criteri ambientali si applicano a tutti i beni di consumo (eccetto alimenti, bevande, e medicinali) e ai servizi. I criteri sono definiti a livello europeo per gruppi di prodotto/servizio, usando l'approccio "dalla culla alla tomba" (LCA - valutazione del ciclo di vita) che rileva gli impatti dei prodotti sull'ambiente durante tutte le fasi del loro ciclo di vita, iniziando dall'estrazione delle materie prime, dove vengono considerati aspetti volti a qualificare e selezionare i fornitori, passando attraverso i processi di lavorazione, dove sono gli impatti dell'azienda produttrice ad essere controllati, alla distribuzione (incluso l'imballaggio) ed utilizzo, fino allo smaltimento del prodotto a fine vita.</a:t>
            </a:r>
            <a:br>
              <a:rPr lang="it-IT" dirty="0" smtClean="0"/>
            </a:br>
            <a:r>
              <a:rPr lang="it-IT" dirty="0" smtClean="0"/>
              <a:t>Gli aspetti che sono analizzati, in particolare, sono il consumo di energia, l'inquinamento delle acque e dell'aria, la produzione di rifiuti, il risparmio di risorse naturali, la sicurezza ambientale e la protezione dei suoli. Tra gli elementi che hanno un maggior impatto negativo sull'ambiente vengono individuati i più rilevanti, e per ciascuno di essi sono stabiliti precisi limiti che non possono essere superati. E' escluso l'uso di sostanze che possono essere dannose per la salute umana.</a:t>
            </a:r>
            <a:br>
              <a:rPr lang="it-IT" dirty="0" smtClean="0"/>
            </a:br>
            <a:r>
              <a:rPr lang="it-IT" dirty="0" smtClean="0"/>
              <a:t>I criteri così definiti sono sottoposti ad una ampia consultazione in seno al Comitato dell'UE (CUEME) che è composto dagli Organismi competenti degli Stati membri, da rappresentanti delle ONG ambientaliste, da associazioni dei consumatori e dell'industria, da sindacati nonché da rappresentanti delle PMI e del mondo del commercio. Infine, i criteri devono essere sottoposti per l'approvazione alla Commissione delle Comunità Europee. Una volta adottati i criteri restano validi fino alla successiva revisione, che potrebbe renderli più restrittivi, in relazione al mercato e ai progressi scientifici e tecnologici, sempre al fine di migliorare le prestazioni ambientali del prodotto etichettato e di mantenere la selettività del marchio.</a:t>
            </a:r>
          </a:p>
          <a:p>
            <a:r>
              <a:rPr lang="it-IT" dirty="0" smtClean="0"/>
              <a:t/>
            </a:r>
            <a:br>
              <a:rPr lang="it-IT" dirty="0" smtClean="0"/>
            </a:br>
            <a:r>
              <a:rPr lang="it-IT" b="1" i="1" dirty="0" smtClean="0"/>
              <a:t>Quali sono i  prodotti/servizi  che oggi  possono richiedere  l'</a:t>
            </a:r>
            <a:r>
              <a:rPr lang="it-IT" b="1" i="1" dirty="0" err="1" smtClean="0"/>
              <a:t>Ecolabel</a:t>
            </a:r>
            <a:r>
              <a:rPr lang="it-IT" b="1" i="1" dirty="0" smtClean="0"/>
              <a:t> Europeo?</a:t>
            </a:r>
            <a:endParaRPr lang="it-IT" dirty="0" smtClean="0"/>
          </a:p>
          <a:p>
            <a:r>
              <a:rPr lang="it-IT" dirty="0" smtClean="0"/>
              <a:t/>
            </a:r>
            <a:br>
              <a:rPr lang="it-IT" dirty="0" smtClean="0"/>
            </a:br>
            <a:r>
              <a:rPr lang="it-IT" dirty="0" smtClean="0"/>
              <a:t>Attualmente possono richiedere l'</a:t>
            </a:r>
            <a:r>
              <a:rPr lang="it-IT" dirty="0" err="1" smtClean="0"/>
              <a:t>Ecolabel</a:t>
            </a:r>
            <a:r>
              <a:rPr lang="it-IT" dirty="0" smtClean="0"/>
              <a:t> europeo 23 gruppi di prodotti/servizi: calzature, tessili, lampadine, materassi, frigoriferi, detersivi (per lavastoviglie, per bucato, per stoviglie, multiuso e per sanitari), lavastoviglie e lavatrici, carta per copie, ammendanti, personal computer, carta per uso domestico, pitture e vernici, piastrelle, lubrificanti e i servizi di ricettività turistica e di campeggio.. Sono in corso di definizione i criteri per i mobili e la carta stampata.</a:t>
            </a:r>
            <a:br>
              <a:rPr lang="it-IT" dirty="0" smtClean="0"/>
            </a:br>
            <a:r>
              <a:rPr lang="it-IT" dirty="0" smtClean="0"/>
              <a:t>Il numero di prodotti che hanno ottenuto l'</a:t>
            </a:r>
            <a:r>
              <a:rPr lang="it-IT" dirty="0" err="1" smtClean="0"/>
              <a:t>Ecolabel</a:t>
            </a:r>
            <a:r>
              <a:rPr lang="it-IT" dirty="0" smtClean="0"/>
              <a:t> europeo è in costante crescita in tutta Europa. Per conoscere i dati aggiornati si può consultare il sito dell'</a:t>
            </a:r>
            <a:r>
              <a:rPr lang="it-IT" dirty="0" smtClean="0">
                <a:hlinkClick r:id="rId3" tooltip="Collegamento al sito dell'Unione europea in una nuova finestra"/>
              </a:rPr>
              <a:t>Unione europea</a:t>
            </a:r>
            <a:r>
              <a:rPr lang="it-IT" dirty="0" smtClean="0"/>
              <a:t>.</a:t>
            </a:r>
          </a:p>
          <a:p>
            <a:r>
              <a:rPr lang="it-IT" dirty="0" smtClean="0"/>
              <a:t> </a:t>
            </a:r>
          </a:p>
          <a:p>
            <a:r>
              <a:rPr lang="it-IT" b="1" i="1" dirty="0" smtClean="0"/>
              <a:t>Chi può richiedere l'</a:t>
            </a:r>
            <a:r>
              <a:rPr lang="it-IT" b="1" i="1" dirty="0" err="1" smtClean="0"/>
              <a:t>Ecolabel</a:t>
            </a:r>
            <a:r>
              <a:rPr lang="it-IT" b="1" i="1" dirty="0" smtClean="0"/>
              <a:t> europeo?</a:t>
            </a:r>
            <a:endParaRPr lang="it-IT" dirty="0" smtClean="0"/>
          </a:p>
          <a:p>
            <a:r>
              <a:rPr lang="it-IT" b="1" dirty="0" smtClean="0"/>
              <a:t/>
            </a:r>
            <a:br>
              <a:rPr lang="it-IT" b="1" dirty="0" smtClean="0"/>
            </a:br>
            <a:r>
              <a:rPr lang="it-IT" dirty="0" smtClean="0"/>
              <a:t>Le domande di assegnazione del marchio di qualità ecologica possono essere presentate da produttori, importatori, prestatori di servizi e distributori all'ingrosso e al dettaglio. I distributori possono presentare domanda solo per i prodotti che immettono in commercio contrassegnandoli con il proprio marchio.</a:t>
            </a:r>
          </a:p>
          <a:p>
            <a:r>
              <a:rPr lang="it-IT" dirty="0" smtClean="0"/>
              <a:t> </a:t>
            </a:r>
          </a:p>
          <a:p>
            <a:r>
              <a:rPr lang="it-IT" b="1" i="1" dirty="0" smtClean="0"/>
              <a:t>Come si ottiene l'</a:t>
            </a:r>
            <a:r>
              <a:rPr lang="it-IT" b="1" i="1" dirty="0" err="1" smtClean="0"/>
              <a:t>Ecolabel</a:t>
            </a:r>
            <a:r>
              <a:rPr lang="it-IT" b="1" i="1" dirty="0" smtClean="0"/>
              <a:t> europeo?</a:t>
            </a:r>
            <a:endParaRPr lang="it-IT" dirty="0" smtClean="0"/>
          </a:p>
          <a:p>
            <a:r>
              <a:rPr lang="it-IT" b="1" dirty="0" smtClean="0"/>
              <a:t/>
            </a:r>
            <a:br>
              <a:rPr lang="it-IT" b="1" dirty="0" smtClean="0"/>
            </a:br>
            <a:r>
              <a:rPr lang="it-IT" dirty="0" smtClean="0"/>
              <a:t>Un prodotto/servizio per ottenere il marchio di qualità ecologica deve rispettare i requisiti previsti dai criteri adottati a livello europeo per quel gruppo di prodotti.</a:t>
            </a:r>
            <a:br>
              <a:rPr lang="it-IT" dirty="0" smtClean="0"/>
            </a:br>
            <a:r>
              <a:rPr lang="it-IT" dirty="0" smtClean="0"/>
              <a:t>Un manuale tecnico, concepito per accompagnare il richiedente nell'iter di attuazione dello schema,  è disponibile per ciascun gruppo di prodotto/servizio. Ciascun  manuale contiene tutte le informazioni sui criteri e sui rapporti di prova necessari per il rilascio del marchio per quel gruppo di prodotti. </a:t>
            </a:r>
            <a:br>
              <a:rPr lang="it-IT" dirty="0" smtClean="0"/>
            </a:br>
            <a:r>
              <a:rPr lang="it-IT" dirty="0" smtClean="0"/>
              <a:t>La domanda, insieme con il fascicolo tecnico, tutti i documenti necessari per la valutazione tecnica  di conformità ai criteri, la ricevuta del versamento delle spese di istruttoria, il certificato di iscrizione alla Camera di commercio, deve essere presentata al Comitato </a:t>
            </a:r>
            <a:r>
              <a:rPr lang="it-IT" dirty="0" err="1" smtClean="0"/>
              <a:t>Ecolabel-Ecoaudit</a:t>
            </a:r>
            <a:r>
              <a:rPr lang="it-IT" dirty="0" smtClean="0"/>
              <a:t>, Sezione </a:t>
            </a:r>
            <a:r>
              <a:rPr lang="it-IT" dirty="0" err="1" smtClean="0"/>
              <a:t>Ecolabel</a:t>
            </a:r>
            <a:r>
              <a:rPr lang="it-IT" dirty="0" smtClean="0"/>
              <a:t>, che provvede ad inoltrarla ad APAT per l'esecuzione dell'istruttoria tecnico-amministrativa. APAT ha 60 giorni di tempo per verificare la conformità del prodotto/servizio ai criteri </a:t>
            </a:r>
            <a:r>
              <a:rPr lang="it-IT" dirty="0" err="1" smtClean="0"/>
              <a:t>Ecolabel</a:t>
            </a:r>
            <a:r>
              <a:rPr lang="it-IT" dirty="0" smtClean="0"/>
              <a:t> di riferimento e per comunicare il risultato al Comitato. Se l'istruttoria ha esito positivo il Comitato, entro 30 giorni, concede l'etichetta, informa la Commissione Europea, e sottoscrive con il richiedente un contratto relativo alle condizioni di uso del marchio stesso.</a:t>
            </a:r>
          </a:p>
          <a:p>
            <a:r>
              <a:rPr lang="it-IT" dirty="0" smtClean="0"/>
              <a:t> </a:t>
            </a:r>
          </a:p>
          <a:p>
            <a:r>
              <a:rPr lang="it-IT" b="1" i="1" dirty="0" smtClean="0"/>
              <a:t>Quali sono i vantaggi che possono derivare dall'</a:t>
            </a:r>
            <a:r>
              <a:rPr lang="it-IT" b="1" i="1" dirty="0" err="1" smtClean="0"/>
              <a:t>Ecolabel</a:t>
            </a:r>
            <a:r>
              <a:rPr lang="it-IT" b="1" i="1" dirty="0" smtClean="0"/>
              <a:t> Europeo?</a:t>
            </a:r>
            <a:endParaRPr lang="it-IT" dirty="0" smtClean="0"/>
          </a:p>
          <a:p>
            <a:r>
              <a:rPr lang="it-IT" i="1" dirty="0" smtClean="0"/>
              <a:t/>
            </a:r>
            <a:br>
              <a:rPr lang="it-IT" i="1" dirty="0" smtClean="0"/>
            </a:br>
            <a:r>
              <a:rPr lang="it-IT" dirty="0" smtClean="0"/>
              <a:t>L'</a:t>
            </a:r>
            <a:r>
              <a:rPr lang="it-IT" dirty="0" err="1" smtClean="0"/>
              <a:t>Ecolabel</a:t>
            </a:r>
            <a:r>
              <a:rPr lang="it-IT" dirty="0" smtClean="0"/>
              <a:t> costituisce un vantaggio competitivo legato all'aumento di visibilità sul mercato e all'allargamento del target clienti. Il marchio, infatti, dà la possibilità di avvalersi di un elemento distintivo, sinonimo di qualità ambientale e prestazionale, che può evidenziare il prodotto/servizio su tutto il mercato europeo e attirare il consumatore attento alla salvaguardia ambientale.</a:t>
            </a:r>
          </a:p>
          <a:p>
            <a:r>
              <a:rPr lang="it-IT" dirty="0" smtClean="0"/>
              <a:t/>
            </a:r>
            <a:br>
              <a:rPr lang="it-IT" dirty="0" smtClean="0"/>
            </a:br>
            <a:r>
              <a:rPr lang="it-IT" dirty="0" smtClean="0"/>
              <a:t>Al consumatore l'</a:t>
            </a:r>
            <a:r>
              <a:rPr lang="it-IT" dirty="0" err="1" smtClean="0"/>
              <a:t>Ecolabel</a:t>
            </a:r>
            <a:r>
              <a:rPr lang="it-IT" dirty="0" smtClean="0"/>
              <a:t> europeo garantisce che il prodotto:</a:t>
            </a:r>
          </a:p>
          <a:p>
            <a:r>
              <a:rPr lang="it-IT" dirty="0" smtClean="0"/>
              <a:t>ha un minor impatto ambientale rispetto agli altri prodotti presenti sul mercato;</a:t>
            </a:r>
          </a:p>
          <a:p>
            <a:r>
              <a:rPr lang="it-IT" dirty="0" smtClean="0"/>
              <a:t>è stato sottoposto a severissimi test per assicurarne le qualità ambientali e prestazionali;</a:t>
            </a:r>
          </a:p>
          <a:p>
            <a:r>
              <a:rPr lang="it-IT" dirty="0" smtClean="0"/>
              <a:t>Scegliendo prodotti/servizi </a:t>
            </a:r>
            <a:r>
              <a:rPr lang="it-IT" dirty="0" err="1" smtClean="0"/>
              <a:t>Ecolabel</a:t>
            </a:r>
            <a:r>
              <a:rPr lang="it-IT" dirty="0" smtClean="0"/>
              <a:t>, quindi, il consumatore contribuisce a migliorare l'ambiente, riceve un'informazione trasparente e credibile, acquista prodotti che non hanno componenti dannosi alla salute, e verificati da un Organismo indipendente.</a:t>
            </a:r>
          </a:p>
          <a:p>
            <a:r>
              <a:rPr lang="it-IT" dirty="0" smtClean="0"/>
              <a:t/>
            </a:r>
            <a:br>
              <a:rPr lang="it-IT" dirty="0" smtClean="0"/>
            </a:br>
            <a:r>
              <a:rPr lang="it-IT" dirty="0" smtClean="0"/>
              <a:t>Al produttore e al distributore l' </a:t>
            </a:r>
            <a:r>
              <a:rPr lang="it-IT" dirty="0" err="1" smtClean="0"/>
              <a:t>Ecolabel</a:t>
            </a:r>
            <a:r>
              <a:rPr lang="it-IT" dirty="0" smtClean="0"/>
              <a:t> europeo:</a:t>
            </a:r>
          </a:p>
          <a:p>
            <a:r>
              <a:rPr lang="it-IT" dirty="0" smtClean="0"/>
              <a:t>consente di richiedere per i propri prodotti un marchio valido in tutti i Paesi europei;</a:t>
            </a:r>
          </a:p>
          <a:p>
            <a:r>
              <a:rPr lang="it-IT" dirty="0" smtClean="0"/>
              <a:t>accresce la visibilità sul mercato nazionale ed europeo;</a:t>
            </a:r>
          </a:p>
          <a:p>
            <a:r>
              <a:rPr lang="it-IT" dirty="0" smtClean="0"/>
              <a:t>dà  una pubblicità aggiuntiva attraverso le campagne di promozione dell'UE e degli Stati membri, i siti web dedicati, etc.</a:t>
            </a:r>
          </a:p>
          <a:p>
            <a:r>
              <a:rPr lang="it-IT" dirty="0" smtClean="0"/>
              <a:t>Ulteriori benefici, infine, possono derivare dal crescente sviluppo del </a:t>
            </a:r>
            <a:r>
              <a:rPr lang="it-IT" b="1" dirty="0" smtClean="0"/>
              <a:t>mercato verde</a:t>
            </a:r>
            <a:r>
              <a:rPr lang="it-IT" dirty="0" smtClean="0"/>
              <a:t>, e dalle iniziative che sono allo studio dell'UE e degli Stati membri per  aumentarne la diffusione (IPP, Libro Verde, Green Public </a:t>
            </a:r>
            <a:r>
              <a:rPr lang="it-IT" dirty="0" err="1" smtClean="0"/>
              <a:t>Procurement</a:t>
            </a:r>
            <a:r>
              <a:rPr lang="it-IT" dirty="0" smtClean="0"/>
              <a:t>, etc.).</a:t>
            </a:r>
          </a:p>
          <a:p>
            <a:endParaRPr lang="it-IT" dirty="0"/>
          </a:p>
        </p:txBody>
      </p:sp>
      <p:sp>
        <p:nvSpPr>
          <p:cNvPr id="4" name="Segnaposto numero diapositiva 3"/>
          <p:cNvSpPr>
            <a:spLocks noGrp="1"/>
          </p:cNvSpPr>
          <p:nvPr>
            <p:ph type="sldNum" sz="quarter" idx="10"/>
          </p:nvPr>
        </p:nvSpPr>
        <p:spPr/>
        <p:txBody>
          <a:bodyPr/>
          <a:lstStyle/>
          <a:p>
            <a:fld id="{BD3BA486-ADA3-461F-BA00-652787F4520A}" type="slidenum">
              <a:rPr lang="it-IT" smtClean="0"/>
              <a:pPr/>
              <a:t>12</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77500" lnSpcReduction="20000"/>
          </a:bodyPr>
          <a:lstStyle/>
          <a:p>
            <a:r>
              <a:rPr lang="it-IT" dirty="0" smtClean="0"/>
              <a:t>La </a:t>
            </a:r>
            <a:r>
              <a:rPr lang="it-IT" b="1" dirty="0" smtClean="0"/>
              <a:t>Dichiarazione Ambientale di Prodotto</a:t>
            </a:r>
            <a:r>
              <a:rPr lang="it-IT" dirty="0" smtClean="0"/>
              <a:t>, meglio nota come EPD (</a:t>
            </a:r>
            <a:r>
              <a:rPr lang="it-IT" i="1" dirty="0" err="1" smtClean="0"/>
              <a:t>Environmental</a:t>
            </a:r>
            <a:r>
              <a:rPr lang="it-IT" i="1" dirty="0" smtClean="0"/>
              <a:t> </a:t>
            </a:r>
            <a:r>
              <a:rPr lang="it-IT" i="1" dirty="0" err="1" smtClean="0"/>
              <a:t>Product</a:t>
            </a:r>
            <a:r>
              <a:rPr lang="it-IT" i="1" dirty="0" smtClean="0"/>
              <a:t> </a:t>
            </a:r>
            <a:r>
              <a:rPr lang="it-IT" i="1" dirty="0" err="1" smtClean="0"/>
              <a:t>Declaration</a:t>
            </a:r>
            <a:r>
              <a:rPr lang="it-IT" dirty="0" smtClean="0"/>
              <a:t>) è, in sintesi, uno </a:t>
            </a:r>
            <a:r>
              <a:rPr lang="it-IT" b="1" dirty="0" smtClean="0"/>
              <a:t>strumento pensato per migliorare la comunicazione ambientale fra produttori</a:t>
            </a:r>
            <a:r>
              <a:rPr lang="it-IT" dirty="0" smtClean="0"/>
              <a:t>, da un lato (</a:t>
            </a:r>
            <a:r>
              <a:rPr lang="it-IT" i="1" dirty="0" smtClean="0"/>
              <a:t>business </a:t>
            </a:r>
            <a:r>
              <a:rPr lang="it-IT" i="1" dirty="0" err="1" smtClean="0"/>
              <a:t>to</a:t>
            </a:r>
            <a:r>
              <a:rPr lang="it-IT" i="1" dirty="0" smtClean="0"/>
              <a:t> business</a:t>
            </a:r>
            <a:r>
              <a:rPr lang="it-IT" dirty="0" smtClean="0"/>
              <a:t>), e </a:t>
            </a:r>
            <a:r>
              <a:rPr lang="it-IT" b="1" dirty="0" smtClean="0"/>
              <a:t>distributori e consumatori</a:t>
            </a:r>
            <a:r>
              <a:rPr lang="it-IT" dirty="0" smtClean="0"/>
              <a:t>, dall'altro (</a:t>
            </a:r>
            <a:r>
              <a:rPr lang="it-IT" i="1" dirty="0" smtClean="0"/>
              <a:t>business </a:t>
            </a:r>
            <a:r>
              <a:rPr lang="it-IT" i="1" dirty="0" err="1" smtClean="0"/>
              <a:t>to</a:t>
            </a:r>
            <a:r>
              <a:rPr lang="it-IT" i="1" dirty="0" smtClean="0"/>
              <a:t> </a:t>
            </a:r>
            <a:r>
              <a:rPr lang="it-IT" i="1" dirty="0" err="1" smtClean="0"/>
              <a:t>consumers</a:t>
            </a:r>
            <a:r>
              <a:rPr lang="it-IT" dirty="0" smtClean="0"/>
              <a:t>). La EPD, prevista dalle politiche ambientali comunitarie, e derivante dalle norme della serie ISO 14020, è fondata sull'esplicito utilizzo della metodologia LCA, cardine attorno a cui ruota la Dichiarazione e fondamento metodologico da cui scaturisce l'oggettività delle informazioni fornite. Pur mantenendo l'attenzione al prodotto, sia esso merce o servizio, le aziende hanno la possibilità di comunicare le proprie strategie e l'impegno ad orientare la produzione nel rispetto dell'ambiente valorizzando il prodotto stesso.</a:t>
            </a:r>
            <a:br>
              <a:rPr lang="it-IT" dirty="0" smtClean="0"/>
            </a:br>
            <a:r>
              <a:rPr lang="it-IT" dirty="0" smtClean="0"/>
              <a:t/>
            </a:r>
            <a:br>
              <a:rPr lang="it-IT" dirty="0" smtClean="0"/>
            </a:br>
            <a:r>
              <a:rPr lang="it-IT" dirty="0" smtClean="0"/>
              <a:t>Esistono </a:t>
            </a:r>
            <a:r>
              <a:rPr lang="it-IT" b="1" dirty="0" smtClean="0"/>
              <a:t>tre diversi tipi di etichettature ambientali</a:t>
            </a:r>
            <a:r>
              <a:rPr lang="it-IT" dirty="0" smtClean="0"/>
              <a:t>, istituite dalle norme ISO serie 14020:</a:t>
            </a:r>
          </a:p>
          <a:p>
            <a:r>
              <a:rPr lang="it-IT" b="1" dirty="0" smtClean="0"/>
              <a:t>TIPO I</a:t>
            </a:r>
            <a:r>
              <a:rPr lang="it-IT" dirty="0" smtClean="0"/>
              <a:t>: Etichette ecologiche volontarie basate su un sistema </a:t>
            </a:r>
            <a:r>
              <a:rPr lang="it-IT" dirty="0" err="1" smtClean="0"/>
              <a:t>multicriteria</a:t>
            </a:r>
            <a:r>
              <a:rPr lang="it-IT" dirty="0" smtClean="0"/>
              <a:t> che considera l’intero ciclo di vita del prodotto, sottoposte a certificazione esterna da parte di un ente indipendente (tra queste rientra, ad esempio, il marchio europeo di qualità ecologica ECOLABEL). (</a:t>
            </a:r>
            <a:r>
              <a:rPr lang="it-IT" i="1" dirty="0" smtClean="0"/>
              <a:t>ISO 14024</a:t>
            </a:r>
            <a:r>
              <a:rPr lang="it-IT" dirty="0" smtClean="0"/>
              <a:t>);</a:t>
            </a:r>
          </a:p>
          <a:p>
            <a:r>
              <a:rPr lang="it-IT" b="1" dirty="0" smtClean="0"/>
              <a:t>TIPO II</a:t>
            </a:r>
            <a:r>
              <a:rPr lang="it-IT" dirty="0" smtClean="0"/>
              <a:t>: Etichette ecologiche che riportano auto-dichiarazioni ambientali da parte di produttori, importatori o distributori di prodotti, senza che vi sia l’intervento di un organismo indipendente di certificazione (tra le quali: ”Riciclabile”, “Compostabile”, ecc.). (</a:t>
            </a:r>
            <a:r>
              <a:rPr lang="it-IT" i="1" dirty="0" smtClean="0"/>
              <a:t>ISO 14021</a:t>
            </a:r>
            <a:r>
              <a:rPr lang="it-IT" dirty="0" smtClean="0"/>
              <a:t>);</a:t>
            </a:r>
          </a:p>
          <a:p>
            <a:r>
              <a:rPr lang="it-IT" b="1" dirty="0" smtClean="0"/>
              <a:t>TIPO III</a:t>
            </a:r>
            <a:r>
              <a:rPr lang="it-IT" dirty="0" smtClean="0"/>
              <a:t>: Etichette ecologiche che riportano dichiarazioni basate su parametri stabiliti e che contengono una quantificazione degli impatti ambientali associati al ciclo di vita del prodotto calcolato attraverso un sistema LCA. Sono sottoposte a un controllo indipendente e presentate in forma chiara e confrontabile. Tra di esse rientrano, ad esempio, le “Dichiarazioni Ambientali di Prodotto”. (</a:t>
            </a:r>
            <a:r>
              <a:rPr lang="it-IT" i="1" dirty="0" smtClean="0"/>
              <a:t>ISO 14025</a:t>
            </a:r>
            <a:r>
              <a:rPr lang="it-IT" dirty="0" smtClean="0"/>
              <a:t>).</a:t>
            </a:r>
          </a:p>
          <a:p>
            <a:r>
              <a:rPr lang="it-IT" dirty="0" smtClean="0"/>
              <a:t>In particolare, la DAP, etichettatura di tipo III, è un documento con il quale si comunicano informazioni oggettive, confrontabili e credibili relative alla prestazione ambientale di prodotti e servizi. Tali informazioni hanno carattere esclusivamente informativo, non prevedendo modalità  di valutazione, criteri di preferibilità  o livelli minimi che la prestazione ambientale debba rispettare.</a:t>
            </a:r>
            <a:br>
              <a:rPr lang="it-IT" dirty="0" smtClean="0"/>
            </a:br>
            <a:r>
              <a:rPr lang="it-IT" dirty="0" smtClean="0"/>
              <a:t/>
            </a:r>
            <a:br>
              <a:rPr lang="it-IT" dirty="0" smtClean="0"/>
            </a:br>
            <a:r>
              <a:rPr lang="it-IT" dirty="0" smtClean="0"/>
              <a:t>Schematizzando, la DAP:</a:t>
            </a:r>
          </a:p>
          <a:p>
            <a:r>
              <a:rPr lang="it-IT" dirty="0" smtClean="0"/>
              <a:t>utilizza la Valutazione del Ciclo di Vita (LCA - Life </a:t>
            </a:r>
            <a:r>
              <a:rPr lang="it-IT" dirty="0" err="1" smtClean="0"/>
              <a:t>Cycle</a:t>
            </a:r>
            <a:r>
              <a:rPr lang="it-IT" dirty="0" smtClean="0"/>
              <a:t> </a:t>
            </a:r>
            <a:r>
              <a:rPr lang="it-IT" dirty="0" err="1" smtClean="0"/>
              <a:t>Assessment</a:t>
            </a:r>
            <a:r>
              <a:rPr lang="it-IT" dirty="0" smtClean="0"/>
              <a:t>) come metodologia per l'identificazione e la quantificazione degli impatti ambientali. L'applicazione della LCA deve essere in accordo con quanto previsto dalle norme della serie ISO 14040, in modo da garantire l'oggettività  delle informazioni contenute nella dichiarazione.</a:t>
            </a:r>
          </a:p>
          <a:p>
            <a:r>
              <a:rPr lang="it-IT" dirty="0" smtClean="0"/>
              <a:t>è applicabile a tutti i prodotti o servizi, indipendentemente dal loro uso o posizionamento nella catena produttiva; inoltre, viene effettuata una classificazione in gruppi ben definiti in modo da poter effettuare confronti tra prodotti o servizi funzionalmente equivalenti.</a:t>
            </a:r>
          </a:p>
          <a:p>
            <a:r>
              <a:rPr lang="it-IT" dirty="0" smtClean="0"/>
              <a:t>viene verificata e convalidata da un organismo indipendente che garantisce la credibilità  e veridicità delle informazioni contenute nello studio LCA e nella dichiarazione.</a:t>
            </a:r>
          </a:p>
          <a:p>
            <a:r>
              <a:rPr lang="it-IT" b="1" dirty="0" smtClean="0"/>
              <a:t>Oggettività , </a:t>
            </a:r>
            <a:r>
              <a:rPr lang="it-IT" b="1" dirty="0" err="1" smtClean="0"/>
              <a:t>confrontabilità</a:t>
            </a:r>
            <a:r>
              <a:rPr lang="it-IT" b="1" dirty="0" smtClean="0"/>
              <a:t>  e credibilità</a:t>
            </a:r>
            <a:r>
              <a:rPr lang="it-IT" dirty="0" smtClean="0"/>
              <a:t>  sono, pertanto, le caratteristiche principali sulle quali si basano le dichiarazioni.</a:t>
            </a:r>
          </a:p>
          <a:p>
            <a:endParaRPr lang="it-IT" dirty="0"/>
          </a:p>
        </p:txBody>
      </p:sp>
      <p:sp>
        <p:nvSpPr>
          <p:cNvPr id="4" name="Segnaposto numero diapositiva 3"/>
          <p:cNvSpPr>
            <a:spLocks noGrp="1"/>
          </p:cNvSpPr>
          <p:nvPr>
            <p:ph type="sldNum" sz="quarter" idx="10"/>
          </p:nvPr>
        </p:nvSpPr>
        <p:spPr/>
        <p:txBody>
          <a:bodyPr/>
          <a:lstStyle/>
          <a:p>
            <a:fld id="{BD3BA486-ADA3-461F-BA00-652787F4520A}" type="slidenum">
              <a:rPr lang="it-IT" smtClean="0"/>
              <a:pPr/>
              <a:t>13</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14</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15</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bwMode="auto">
          <a:noFill/>
          <a:ln>
            <a:miter lim="800000"/>
            <a:headEnd/>
            <a:tailEnd/>
          </a:ln>
        </p:spPr>
        <p:txBody>
          <a:bodyPr/>
          <a:lstStyle/>
          <a:p>
            <a:fld id="{8254C470-40A5-4A09-B314-4A58D716F192}" type="slidenum">
              <a:rPr lang="it-IT"/>
              <a:pPr/>
              <a:t>16</a:t>
            </a:fld>
            <a:endParaRPr lang="it-IT"/>
          </a:p>
        </p:txBody>
      </p:sp>
      <p:sp>
        <p:nvSpPr>
          <p:cNvPr id="2170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70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r>
              <a:rPr lang="it-IT" sz="1000" dirty="0" smtClean="0"/>
              <a:t>2. </a:t>
            </a:r>
            <a:r>
              <a:rPr lang="it-IT" sz="1000" b="1" dirty="0" smtClean="0"/>
              <a:t>Realizzazione dell’inventario di input</a:t>
            </a:r>
            <a:r>
              <a:rPr lang="it-IT" sz="1000" dirty="0" smtClean="0"/>
              <a:t>:</a:t>
            </a:r>
          </a:p>
          <a:p>
            <a:pPr marL="228600" indent="-228600" eaLnBrk="1" hangingPunct="1">
              <a:spcBef>
                <a:spcPct val="0"/>
              </a:spcBef>
            </a:pPr>
            <a:r>
              <a:rPr lang="it-IT" sz="1000" i="1" dirty="0" smtClean="0"/>
              <a:t>I dati raccolti potranno essere distinti in 3 categorie:</a:t>
            </a:r>
          </a:p>
          <a:p>
            <a:pPr marL="228600" indent="-228600" eaLnBrk="1" hangingPunct="1">
              <a:spcBef>
                <a:spcPct val="0"/>
              </a:spcBef>
              <a:buFontTx/>
              <a:buAutoNum type="alphaLcParenR"/>
            </a:pPr>
            <a:r>
              <a:rPr lang="it-IT" sz="1000" dirty="0" smtClean="0"/>
              <a:t>Primari (provenienti da rilevamenti diretti);</a:t>
            </a:r>
          </a:p>
          <a:p>
            <a:pPr marL="228600" indent="-228600" eaLnBrk="1" hangingPunct="1">
              <a:spcBef>
                <a:spcPct val="0"/>
              </a:spcBef>
              <a:buFontTx/>
              <a:buAutoNum type="alphaLcParenR"/>
            </a:pPr>
            <a:r>
              <a:rPr lang="it-IT" sz="1000" dirty="0" smtClean="0"/>
              <a:t> Secondari (della letteratura come data base e altri studi);</a:t>
            </a:r>
          </a:p>
          <a:p>
            <a:pPr marL="228600" indent="-228600" eaLnBrk="1" hangingPunct="1">
              <a:spcBef>
                <a:spcPct val="0"/>
              </a:spcBef>
              <a:buFontTx/>
              <a:buAutoNum type="alphaLcParenR"/>
            </a:pPr>
            <a:r>
              <a:rPr lang="it-IT" sz="1000" dirty="0" smtClean="0"/>
              <a:t>Terziari (provenienti da stime e da valori medi).</a:t>
            </a:r>
          </a:p>
          <a:p>
            <a:pPr marL="228600" indent="-228600" eaLnBrk="1" hangingPunct="1">
              <a:spcBef>
                <a:spcPct val="0"/>
              </a:spcBef>
            </a:pPr>
            <a:endParaRPr lang="it-IT" sz="1000" dirty="0" smtClean="0"/>
          </a:p>
          <a:p>
            <a:pPr marL="228600" indent="-228600" eaLnBrk="1" hangingPunct="1">
              <a:spcBef>
                <a:spcPct val="0"/>
              </a:spcBef>
            </a:pPr>
            <a:r>
              <a:rPr lang="it-IT" sz="1000" dirty="0" smtClean="0"/>
              <a:t>Per assicurarsi che sia da giudicare buona l’attendibilità e la trasparenza dei dati occorrerà riportare:</a:t>
            </a:r>
          </a:p>
          <a:p>
            <a:pPr marL="228600" indent="-228600" eaLnBrk="1" hangingPunct="1">
              <a:spcBef>
                <a:spcPct val="0"/>
              </a:spcBef>
              <a:buFontTx/>
              <a:buChar char="-"/>
            </a:pPr>
            <a:r>
              <a:rPr lang="it-IT" sz="1000" dirty="0" smtClean="0"/>
              <a:t>L’età dei dati</a:t>
            </a:r>
          </a:p>
          <a:p>
            <a:pPr marL="228600" indent="-228600" eaLnBrk="1" hangingPunct="1">
              <a:spcBef>
                <a:spcPct val="0"/>
              </a:spcBef>
              <a:buFontTx/>
              <a:buChar char="-"/>
            </a:pPr>
            <a:r>
              <a:rPr lang="it-IT" sz="1000" dirty="0" smtClean="0"/>
              <a:t>Il territorio per il quale il dato è significativo;</a:t>
            </a:r>
          </a:p>
          <a:p>
            <a:pPr marL="228600" indent="-228600" eaLnBrk="1" hangingPunct="1">
              <a:spcBef>
                <a:spcPct val="0"/>
              </a:spcBef>
              <a:buFontTx/>
              <a:buChar char="-"/>
            </a:pPr>
            <a:r>
              <a:rPr lang="it-IT" sz="1000" dirty="0" smtClean="0"/>
              <a:t>La tecnologia di riferimento;</a:t>
            </a:r>
          </a:p>
          <a:p>
            <a:pPr marL="228600" indent="-228600" eaLnBrk="1" hangingPunct="1">
              <a:spcBef>
                <a:spcPct val="0"/>
              </a:spcBef>
              <a:buFontTx/>
              <a:buChar char="-"/>
            </a:pPr>
            <a:r>
              <a:rPr lang="it-IT" sz="1000" dirty="0" smtClean="0"/>
              <a:t>Il tipo di campionamento fatto per ciascun dato;</a:t>
            </a:r>
          </a:p>
          <a:p>
            <a:pPr marL="228600" indent="-228600" eaLnBrk="1" hangingPunct="1">
              <a:spcBef>
                <a:spcPct val="0"/>
              </a:spcBef>
              <a:buFontTx/>
              <a:buChar char="-"/>
            </a:pPr>
            <a:r>
              <a:rPr lang="it-IT" sz="1000" dirty="0" smtClean="0"/>
              <a:t>Il processo a cui è riferito il dato;</a:t>
            </a:r>
          </a:p>
          <a:p>
            <a:pPr marL="228600" indent="-228600" eaLnBrk="1" hangingPunct="1">
              <a:spcBef>
                <a:spcPct val="0"/>
              </a:spcBef>
              <a:buFontTx/>
              <a:buChar char="-"/>
            </a:pPr>
            <a:r>
              <a:rPr lang="it-IT" sz="1000" dirty="0" smtClean="0"/>
              <a:t>I metodi di calcolo impiegati per ottenere i valori medi;</a:t>
            </a:r>
          </a:p>
          <a:p>
            <a:pPr marL="228600" indent="-228600" eaLnBrk="1" hangingPunct="1">
              <a:spcBef>
                <a:spcPct val="0"/>
              </a:spcBef>
              <a:buFontTx/>
              <a:buChar char="-"/>
            </a:pPr>
            <a:endParaRPr lang="it-IT" sz="1000" dirty="0" smtClean="0"/>
          </a:p>
          <a:p>
            <a:pPr marL="228600" indent="-228600" eaLnBrk="1" hangingPunct="1">
              <a:spcBef>
                <a:spcPct val="0"/>
              </a:spcBef>
            </a:pPr>
            <a:r>
              <a:rPr lang="it-IT" sz="1000" i="1" dirty="0" smtClean="0"/>
              <a:t>Occorre fare attenzione a:</a:t>
            </a:r>
          </a:p>
          <a:p>
            <a:pPr marL="228600" indent="-228600" eaLnBrk="1" hangingPunct="1">
              <a:spcBef>
                <a:spcPct val="0"/>
              </a:spcBef>
            </a:pPr>
            <a:endParaRPr lang="it-IT" sz="1000" i="1" dirty="0" smtClean="0"/>
          </a:p>
          <a:p>
            <a:pPr marL="228600" indent="-228600" eaLnBrk="1" hangingPunct="1">
              <a:spcBef>
                <a:spcPct val="0"/>
              </a:spcBef>
              <a:buFontTx/>
              <a:buChar char="-"/>
            </a:pPr>
            <a:r>
              <a:rPr lang="it-IT" sz="1000" dirty="0" smtClean="0"/>
              <a:t>Indicare l’origine dei dati;</a:t>
            </a:r>
          </a:p>
          <a:p>
            <a:pPr marL="228600" indent="-228600" eaLnBrk="1" hangingPunct="1">
              <a:spcBef>
                <a:spcPct val="0"/>
              </a:spcBef>
              <a:buFontTx/>
              <a:buChar char="-"/>
            </a:pPr>
            <a:r>
              <a:rPr lang="it-IT" sz="1000" dirty="0" smtClean="0"/>
              <a:t>Indicare l’anno a cui i dati si riferiscono;</a:t>
            </a:r>
          </a:p>
          <a:p>
            <a:pPr marL="228600" indent="-228600" eaLnBrk="1" hangingPunct="1">
              <a:spcBef>
                <a:spcPct val="0"/>
              </a:spcBef>
              <a:buFontTx/>
              <a:buChar char="-"/>
            </a:pPr>
            <a:r>
              <a:rPr lang="it-IT" sz="1000" dirty="0" smtClean="0"/>
              <a:t>Rispettare i parametri minimi di disaggregazione dei dati;</a:t>
            </a:r>
          </a:p>
          <a:p>
            <a:pPr marL="228600" indent="-228600" eaLnBrk="1" hangingPunct="1">
              <a:spcBef>
                <a:spcPct val="0"/>
              </a:spcBef>
              <a:buFontTx/>
              <a:buChar char="-"/>
            </a:pPr>
            <a:r>
              <a:rPr lang="it-IT" sz="1000" dirty="0" smtClean="0"/>
              <a:t>Nel caso di valori medi di processo indicare sempre i valori minimi e massimi.</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17</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25000" lnSpcReduction="20000"/>
          </a:bodyPr>
          <a:lstStyle/>
          <a:p>
            <a:r>
              <a:rPr lang="it-IT" b="1" u="none" strike="noStrike" dirty="0" smtClean="0"/>
              <a:t>3.2 </a:t>
            </a:r>
            <a:r>
              <a:rPr lang="it-IT" b="1" dirty="0" smtClean="0"/>
              <a:t>Caratterizzazione</a:t>
            </a:r>
            <a:r>
              <a:rPr lang="it-IT" dirty="0" smtClean="0"/>
              <a:t> </a:t>
            </a:r>
          </a:p>
          <a:p>
            <a:r>
              <a:rPr lang="it-IT" dirty="0" smtClean="0"/>
              <a:t>  </a:t>
            </a:r>
          </a:p>
          <a:p>
            <a:r>
              <a:rPr lang="it-IT" dirty="0" smtClean="0"/>
              <a:t>Questa fase è immediatamente successiva alla classificazione ed ha lo scopo di quantificarla. </a:t>
            </a:r>
          </a:p>
          <a:p>
            <a:r>
              <a:rPr lang="it-IT" dirty="0" smtClean="0"/>
              <a:t>Suo compito è quello di quantificare gli impatti ambientali della tabella d’inventario all’interno delle categorie d’impatto ambientale. Quest’operazione è effettuata per mezzo di una classificazione di fattori di peso (</a:t>
            </a:r>
            <a:r>
              <a:rPr lang="it-IT" dirty="0" err="1" smtClean="0"/>
              <a:t>weight</a:t>
            </a:r>
            <a:r>
              <a:rPr lang="it-IT" dirty="0" smtClean="0"/>
              <a:t> </a:t>
            </a:r>
            <a:r>
              <a:rPr lang="it-IT" dirty="0" err="1" smtClean="0"/>
              <a:t>factors</a:t>
            </a:r>
            <a:r>
              <a:rPr lang="it-IT" dirty="0" smtClean="0"/>
              <a:t>) stabiliti da una </a:t>
            </a:r>
            <a:r>
              <a:rPr lang="it-IT" dirty="0" err="1" smtClean="0"/>
              <a:t>Autority</a:t>
            </a:r>
            <a:r>
              <a:rPr lang="it-IT" dirty="0" smtClean="0"/>
              <a:t>. Tali fattori rappresentano il contributo degli </a:t>
            </a:r>
            <a:r>
              <a:rPr lang="it-IT" dirty="0" err="1" smtClean="0"/>
              <a:t>stressors</a:t>
            </a:r>
            <a:r>
              <a:rPr lang="it-IT" dirty="0" smtClean="0"/>
              <a:t> alle categorie d’impatto e sono basati su alcuni criteri, i quali hanno lo scopo di definire una soglia limite per ogni tema ambientale.</a:t>
            </a:r>
          </a:p>
          <a:p>
            <a:r>
              <a:rPr lang="it-IT" sz="1200" kern="1200" dirty="0" smtClean="0">
                <a:solidFill>
                  <a:schemeClr val="tx1"/>
                </a:solidFill>
                <a:latin typeface="+mn-lt"/>
                <a:ea typeface="+mn-ea"/>
                <a:cs typeface="+mn-cs"/>
              </a:rPr>
              <a:t>Le tabelle di seguito riportate sono quelle generalmente impiegate dai ricercatori nel campo LCA e sono state redatte da gruppi di studio afferenti alle Nazioni Unite. </a:t>
            </a:r>
            <a:endParaRPr lang="it-IT" dirty="0" smtClean="0"/>
          </a:p>
          <a:p>
            <a:r>
              <a:rPr lang="it-IT" sz="1200" kern="1200" dirty="0" smtClean="0">
                <a:solidFill>
                  <a:schemeClr val="tx1"/>
                </a:solidFill>
                <a:latin typeface="+mn-lt"/>
                <a:ea typeface="+mn-ea"/>
                <a:cs typeface="+mn-cs"/>
              </a:rPr>
              <a:t>(</a:t>
            </a:r>
            <a:r>
              <a:rPr lang="it-IT" sz="1200" kern="1200" dirty="0" err="1" smtClean="0">
                <a:solidFill>
                  <a:schemeClr val="tx1"/>
                </a:solidFill>
                <a:latin typeface="+mn-lt"/>
                <a:ea typeface="+mn-ea"/>
                <a:cs typeface="+mn-cs"/>
              </a:rPr>
              <a:t>Rif</a:t>
            </a:r>
            <a:r>
              <a:rPr lang="it-IT" sz="1200" kern="1200" dirty="0" smtClean="0">
                <a:solidFill>
                  <a:schemeClr val="tx1"/>
                </a:solidFill>
                <a:latin typeface="+mn-lt"/>
                <a:ea typeface="+mn-ea"/>
                <a:cs typeface="+mn-cs"/>
              </a:rPr>
              <a:t>: </a:t>
            </a:r>
            <a:r>
              <a:rPr lang="it-IT" sz="1200" kern="1200" dirty="0" err="1" smtClean="0">
                <a:solidFill>
                  <a:schemeClr val="tx1"/>
                </a:solidFill>
                <a:latin typeface="+mn-lt"/>
                <a:ea typeface="+mn-ea"/>
                <a:cs typeface="+mn-cs"/>
              </a:rPr>
              <a:t>Wenzel</a:t>
            </a:r>
            <a:r>
              <a:rPr lang="it-IT" sz="1200" kern="1200" dirty="0" smtClean="0">
                <a:solidFill>
                  <a:schemeClr val="tx1"/>
                </a:solidFill>
                <a:latin typeface="+mn-lt"/>
                <a:ea typeface="+mn-ea"/>
                <a:cs typeface="+mn-cs"/>
              </a:rPr>
              <a:t>,H., </a:t>
            </a:r>
            <a:r>
              <a:rPr lang="it-IT" sz="1200" kern="1200" dirty="0" err="1" smtClean="0">
                <a:solidFill>
                  <a:schemeClr val="tx1"/>
                </a:solidFill>
                <a:latin typeface="+mn-lt"/>
                <a:ea typeface="+mn-ea"/>
                <a:cs typeface="+mn-cs"/>
              </a:rPr>
              <a:t>Hauschild</a:t>
            </a:r>
            <a:r>
              <a:rPr lang="it-IT" sz="1200" kern="1200" dirty="0" smtClean="0">
                <a:solidFill>
                  <a:schemeClr val="tx1"/>
                </a:solidFill>
                <a:latin typeface="+mn-lt"/>
                <a:ea typeface="+mn-ea"/>
                <a:cs typeface="+mn-cs"/>
              </a:rPr>
              <a:t>,M., </a:t>
            </a:r>
            <a:r>
              <a:rPr lang="it-IT" sz="1200" kern="1200" dirty="0" err="1" smtClean="0">
                <a:solidFill>
                  <a:schemeClr val="tx1"/>
                </a:solidFill>
                <a:latin typeface="+mn-lt"/>
                <a:ea typeface="+mn-ea"/>
                <a:cs typeface="+mn-cs"/>
              </a:rPr>
              <a:t>Alting</a:t>
            </a:r>
            <a:r>
              <a:rPr lang="it-IT" sz="1200" kern="1200" dirty="0" smtClean="0">
                <a:solidFill>
                  <a:schemeClr val="tx1"/>
                </a:solidFill>
                <a:latin typeface="+mn-lt"/>
                <a:ea typeface="+mn-ea"/>
                <a:cs typeface="+mn-cs"/>
              </a:rPr>
              <a:t>,L</a:t>
            </a:r>
            <a:r>
              <a:rPr lang="it-IT" sz="1200" i="1" kern="1200" dirty="0" smtClean="0">
                <a:solidFill>
                  <a:schemeClr val="tx1"/>
                </a:solidFill>
                <a:latin typeface="+mn-lt"/>
                <a:ea typeface="+mn-ea"/>
                <a:cs typeface="+mn-cs"/>
              </a:rPr>
              <a:t>. “</a:t>
            </a:r>
            <a:r>
              <a:rPr lang="it-IT" sz="1200" i="1" kern="1200" dirty="0" err="1" smtClean="0">
                <a:solidFill>
                  <a:schemeClr val="tx1"/>
                </a:solidFill>
                <a:latin typeface="+mn-lt"/>
                <a:ea typeface="+mn-ea"/>
                <a:cs typeface="+mn-cs"/>
              </a:rPr>
              <a:t>Environmental</a:t>
            </a:r>
            <a:r>
              <a:rPr lang="it-IT" sz="1200" i="1" kern="1200" dirty="0" smtClean="0">
                <a:solidFill>
                  <a:schemeClr val="tx1"/>
                </a:solidFill>
                <a:latin typeface="+mn-lt"/>
                <a:ea typeface="+mn-ea"/>
                <a:cs typeface="+mn-cs"/>
              </a:rPr>
              <a:t> </a:t>
            </a:r>
            <a:r>
              <a:rPr lang="it-IT" sz="1200" i="1" kern="1200" dirty="0" err="1" smtClean="0">
                <a:solidFill>
                  <a:schemeClr val="tx1"/>
                </a:solidFill>
                <a:latin typeface="+mn-lt"/>
                <a:ea typeface="+mn-ea"/>
                <a:cs typeface="+mn-cs"/>
              </a:rPr>
              <a:t>Assessment</a:t>
            </a:r>
            <a:r>
              <a:rPr lang="it-IT" sz="1200" i="1" kern="1200" dirty="0" smtClean="0">
                <a:solidFill>
                  <a:schemeClr val="tx1"/>
                </a:solidFill>
                <a:latin typeface="+mn-lt"/>
                <a:ea typeface="+mn-ea"/>
                <a:cs typeface="+mn-cs"/>
              </a:rPr>
              <a:t> </a:t>
            </a:r>
            <a:r>
              <a:rPr lang="it-IT" sz="1200" i="1" kern="1200" dirty="0" err="1" smtClean="0">
                <a:solidFill>
                  <a:schemeClr val="tx1"/>
                </a:solidFill>
                <a:latin typeface="+mn-lt"/>
                <a:ea typeface="+mn-ea"/>
                <a:cs typeface="+mn-cs"/>
              </a:rPr>
              <a:t>of</a:t>
            </a:r>
            <a:r>
              <a:rPr lang="it-IT" sz="1200" i="1" kern="1200" dirty="0" smtClean="0">
                <a:solidFill>
                  <a:schemeClr val="tx1"/>
                </a:solidFill>
                <a:latin typeface="+mn-lt"/>
                <a:ea typeface="+mn-ea"/>
                <a:cs typeface="+mn-cs"/>
              </a:rPr>
              <a:t> </a:t>
            </a:r>
            <a:r>
              <a:rPr lang="it-IT" sz="1200" i="1" kern="1200" dirty="0" err="1" smtClean="0">
                <a:solidFill>
                  <a:schemeClr val="tx1"/>
                </a:solidFill>
                <a:latin typeface="+mn-lt"/>
                <a:ea typeface="+mn-ea"/>
                <a:cs typeface="+mn-cs"/>
              </a:rPr>
              <a:t>Products</a:t>
            </a:r>
            <a:r>
              <a:rPr lang="it-IT" sz="1200" i="1" kern="1200" dirty="0" smtClean="0">
                <a:solidFill>
                  <a:schemeClr val="tx1"/>
                </a:solidFill>
                <a:latin typeface="+mn-lt"/>
                <a:ea typeface="+mn-ea"/>
                <a:cs typeface="+mn-cs"/>
              </a:rPr>
              <a:t>”,</a:t>
            </a:r>
            <a:r>
              <a:rPr lang="it-IT" sz="1200" kern="1200" dirty="0" smtClean="0">
                <a:solidFill>
                  <a:schemeClr val="tx1"/>
                </a:solidFill>
                <a:latin typeface="+mn-lt"/>
                <a:ea typeface="+mn-ea"/>
                <a:cs typeface="+mn-cs"/>
              </a:rPr>
              <a:t> </a:t>
            </a:r>
            <a:r>
              <a:rPr lang="it-IT" sz="1200" kern="1200" dirty="0" err="1" smtClean="0">
                <a:solidFill>
                  <a:schemeClr val="tx1"/>
                </a:solidFill>
                <a:latin typeface="+mn-lt"/>
                <a:ea typeface="+mn-ea"/>
                <a:cs typeface="+mn-cs"/>
              </a:rPr>
              <a:t>Chapman</a:t>
            </a:r>
            <a:r>
              <a:rPr lang="it-IT" sz="1200" kern="1200" dirty="0" smtClean="0">
                <a:solidFill>
                  <a:schemeClr val="tx1"/>
                </a:solidFill>
                <a:latin typeface="+mn-lt"/>
                <a:ea typeface="+mn-ea"/>
                <a:cs typeface="+mn-cs"/>
              </a:rPr>
              <a:t> &amp; Hall, 1997). </a:t>
            </a:r>
            <a:endParaRPr lang="it-IT" dirty="0" smtClean="0"/>
          </a:p>
          <a:p>
            <a:r>
              <a:rPr lang="it-IT" dirty="0" smtClean="0"/>
              <a:t>  </a:t>
            </a:r>
          </a:p>
          <a:p>
            <a:r>
              <a:rPr lang="it-IT" b="1" dirty="0" smtClean="0"/>
              <a:t>Energia Primaria </a:t>
            </a:r>
            <a:endParaRPr lang="it-IT" dirty="0" smtClean="0"/>
          </a:p>
          <a:p>
            <a:r>
              <a:rPr lang="it-IT" dirty="0" smtClean="0"/>
              <a:t>Questo indicatore considera la richiesta di energia primaria per l'intero ciclo di vita del prodotto considerato, tenendo conto ad esempio della trasformazione dei materiali combustibili in energia elettrica.</a:t>
            </a:r>
          </a:p>
          <a:p>
            <a:r>
              <a:rPr lang="it-IT" dirty="0" smtClean="0"/>
              <a:t>A questo indicatore contribuiscono quindi i materiali combustibili con il loro contenuto di energia primaria.</a:t>
            </a:r>
          </a:p>
          <a:p>
            <a:r>
              <a:rPr lang="it-IT" dirty="0" smtClean="0"/>
              <a:t>Il fattore di caratterizzazione è in questo caso il potere calorifico del materiale considerato.</a:t>
            </a:r>
          </a:p>
          <a:p>
            <a:r>
              <a:rPr lang="it-IT" dirty="0" smtClean="0"/>
              <a:t>  </a:t>
            </a:r>
          </a:p>
          <a:p>
            <a:r>
              <a:rPr lang="it-IT" b="1" dirty="0" smtClean="0"/>
              <a:t>Effetto serra</a:t>
            </a:r>
            <a:endParaRPr lang="it-IT" dirty="0" smtClean="0"/>
          </a:p>
          <a:p>
            <a:r>
              <a:rPr lang="it-IT" sz="1200" kern="1200" dirty="0" smtClean="0">
                <a:solidFill>
                  <a:schemeClr val="tx1"/>
                </a:solidFill>
                <a:latin typeface="+mn-lt"/>
                <a:ea typeface="+mn-ea"/>
                <a:cs typeface="+mn-cs"/>
              </a:rPr>
              <a:t>L'indicatore effetto serra viene calcolato considerando, tra le sostanze emesse in aria, quelle che contribuiscono al potenziale riscaldamento globale del pianeta terra. </a:t>
            </a:r>
            <a:endParaRPr lang="it-IT" dirty="0" smtClean="0"/>
          </a:p>
          <a:p>
            <a:r>
              <a:rPr lang="it-IT" sz="1200" kern="1200" dirty="0" smtClean="0">
                <a:solidFill>
                  <a:schemeClr val="tx1"/>
                </a:solidFill>
                <a:latin typeface="+mn-lt"/>
                <a:ea typeface="+mn-ea"/>
                <a:cs typeface="+mn-cs"/>
              </a:rPr>
              <a:t>La quantità in massa di ciascuna sostanza, calcolata sull'intero ciclo di vita del prodotto, viene moltiplicata per un coefficiente di peso, chiamato potenziale di riscaldamento globale (GWP, Global </a:t>
            </a:r>
            <a:r>
              <a:rPr lang="it-IT" sz="1200" kern="1200" dirty="0" err="1" smtClean="0">
                <a:solidFill>
                  <a:schemeClr val="tx1"/>
                </a:solidFill>
                <a:latin typeface="+mn-lt"/>
                <a:ea typeface="+mn-ea"/>
                <a:cs typeface="+mn-cs"/>
              </a:rPr>
              <a:t>Warming</a:t>
            </a:r>
            <a:r>
              <a:rPr lang="it-IT" sz="1200" kern="1200" dirty="0" smtClean="0">
                <a:solidFill>
                  <a:schemeClr val="tx1"/>
                </a:solidFill>
                <a:latin typeface="+mn-lt"/>
                <a:ea typeface="+mn-ea"/>
                <a:cs typeface="+mn-cs"/>
              </a:rPr>
              <a:t> </a:t>
            </a:r>
            <a:r>
              <a:rPr lang="it-IT" sz="1200" kern="1200" dirty="0" err="1" smtClean="0">
                <a:solidFill>
                  <a:schemeClr val="tx1"/>
                </a:solidFill>
                <a:latin typeface="+mn-lt"/>
                <a:ea typeface="+mn-ea"/>
                <a:cs typeface="+mn-cs"/>
              </a:rPr>
              <a:t>Potential</a:t>
            </a:r>
            <a:r>
              <a:rPr lang="it-IT" sz="1200" kern="1200" dirty="0" smtClean="0">
                <a:solidFill>
                  <a:schemeClr val="tx1"/>
                </a:solidFill>
                <a:latin typeface="+mn-lt"/>
                <a:ea typeface="+mn-ea"/>
                <a:cs typeface="+mn-cs"/>
              </a:rPr>
              <a:t>). Sommando poi i contributi delle varie sostanze si ottiene il valore aggregato dell'indicatore. </a:t>
            </a:r>
            <a:endParaRPr lang="it-IT" dirty="0" smtClean="0"/>
          </a:p>
          <a:p>
            <a:r>
              <a:rPr lang="it-IT" sz="1200" kern="1200" dirty="0" smtClean="0">
                <a:solidFill>
                  <a:schemeClr val="tx1"/>
                </a:solidFill>
                <a:latin typeface="+mn-lt"/>
                <a:ea typeface="+mn-ea"/>
                <a:cs typeface="+mn-cs"/>
              </a:rPr>
              <a:t>Le sostanze che contribuiscono all'effetto serra sono principalmente: CO</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 CH</a:t>
            </a:r>
            <a:r>
              <a:rPr lang="it-IT" sz="1200" kern="1200" baseline="-25000" dirty="0" smtClean="0">
                <a:solidFill>
                  <a:schemeClr val="tx1"/>
                </a:solidFill>
                <a:latin typeface="+mn-lt"/>
                <a:ea typeface="+mn-ea"/>
                <a:cs typeface="+mn-cs"/>
              </a:rPr>
              <a:t>4</a:t>
            </a:r>
            <a:r>
              <a:rPr lang="it-IT" sz="1200" kern="1200" dirty="0" smtClean="0">
                <a:solidFill>
                  <a:schemeClr val="tx1"/>
                </a:solidFill>
                <a:latin typeface="+mn-lt"/>
                <a:ea typeface="+mn-ea"/>
                <a:cs typeface="+mn-cs"/>
              </a:rPr>
              <a:t>, N</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O, CFC, gli HCFC e gli HFC. </a:t>
            </a:r>
            <a:endParaRPr lang="it-IT" dirty="0" smtClean="0"/>
          </a:p>
          <a:p>
            <a:r>
              <a:rPr lang="it-IT" sz="1200" kern="1200" dirty="0" smtClean="0">
                <a:solidFill>
                  <a:schemeClr val="tx1"/>
                </a:solidFill>
                <a:latin typeface="+mn-lt"/>
                <a:ea typeface="+mn-ea"/>
                <a:cs typeface="+mn-cs"/>
              </a:rPr>
              <a:t>La CO</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 è la sostanza di riferimento per questo indicatore, vale a dire che il suo coefficiente di peso è uguale a 1 e i valori dell'indicatore sono espressi in kg di CO</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 equivalente (kg CO</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 </a:t>
            </a:r>
            <a:r>
              <a:rPr lang="it-IT" sz="1200" kern="1200" dirty="0" err="1" smtClean="0">
                <a:solidFill>
                  <a:schemeClr val="tx1"/>
                </a:solidFill>
                <a:latin typeface="+mn-lt"/>
                <a:ea typeface="+mn-ea"/>
                <a:cs typeface="+mn-cs"/>
              </a:rPr>
              <a:t>eq</a:t>
            </a:r>
            <a:r>
              <a:rPr lang="it-IT" sz="1200" kern="1200" dirty="0" smtClean="0">
                <a:solidFill>
                  <a:schemeClr val="tx1"/>
                </a:solidFill>
                <a:latin typeface="+mn-lt"/>
                <a:ea typeface="+mn-ea"/>
                <a:cs typeface="+mn-cs"/>
              </a:rPr>
              <a:t>).</a:t>
            </a:r>
            <a:endParaRPr lang="it-IT" dirty="0" smtClean="0"/>
          </a:p>
          <a:p>
            <a:r>
              <a:rPr lang="it-IT" sz="1200" b="1" kern="1200" dirty="0" smtClean="0">
                <a:solidFill>
                  <a:schemeClr val="tx1"/>
                </a:solidFill>
                <a:latin typeface="+mn-lt"/>
                <a:ea typeface="+mn-ea"/>
                <a:cs typeface="+mn-cs"/>
              </a:rPr>
              <a:t>Composto </a:t>
            </a:r>
            <a:endParaRPr lang="it-IT" dirty="0" smtClean="0"/>
          </a:p>
          <a:p>
            <a:r>
              <a:rPr lang="it-IT" b="1" dirty="0" smtClean="0"/>
              <a:t>Formula </a:t>
            </a:r>
            <a:endParaRPr lang="it-IT" dirty="0" smtClean="0"/>
          </a:p>
          <a:p>
            <a:r>
              <a:rPr lang="it-IT" sz="1200" b="1" kern="1200" dirty="0" smtClean="0">
                <a:solidFill>
                  <a:schemeClr val="tx1"/>
                </a:solidFill>
                <a:latin typeface="+mn-lt"/>
                <a:ea typeface="+mn-ea"/>
                <a:cs typeface="+mn-cs"/>
              </a:rPr>
              <a:t>GWP</a:t>
            </a:r>
            <a:r>
              <a:rPr lang="it-IT" sz="1200" b="1" kern="1200" baseline="-25000" dirty="0" smtClean="0">
                <a:solidFill>
                  <a:schemeClr val="tx1"/>
                </a:solidFill>
                <a:latin typeface="+mn-lt"/>
                <a:ea typeface="+mn-ea"/>
                <a:cs typeface="+mn-cs"/>
              </a:rPr>
              <a:t>100</a:t>
            </a:r>
            <a:r>
              <a:rPr lang="it-IT" sz="1200" b="1" kern="1200" dirty="0" smtClean="0">
                <a:solidFill>
                  <a:schemeClr val="tx1"/>
                </a:solidFill>
                <a:latin typeface="+mn-lt"/>
                <a:ea typeface="+mn-ea"/>
                <a:cs typeface="+mn-cs"/>
              </a:rPr>
              <a:t> </a:t>
            </a:r>
            <a:endParaRPr lang="it-IT" dirty="0" smtClean="0"/>
          </a:p>
          <a:p>
            <a:r>
              <a:rPr lang="it-IT" sz="1200" b="1" kern="1200" dirty="0" smtClean="0">
                <a:solidFill>
                  <a:schemeClr val="tx1"/>
                </a:solidFill>
                <a:latin typeface="+mn-lt"/>
                <a:ea typeface="+mn-ea"/>
                <a:cs typeface="+mn-cs"/>
              </a:rPr>
              <a:t>[kg CO</a:t>
            </a:r>
            <a:r>
              <a:rPr lang="it-IT" sz="1200" b="1" kern="1200" baseline="-25000" dirty="0" smtClean="0">
                <a:solidFill>
                  <a:schemeClr val="tx1"/>
                </a:solidFill>
                <a:latin typeface="+mn-lt"/>
                <a:ea typeface="+mn-ea"/>
                <a:cs typeface="+mn-cs"/>
              </a:rPr>
              <a:t>2</a:t>
            </a:r>
            <a:r>
              <a:rPr lang="it-IT" sz="1200" b="1" kern="1200" dirty="0" smtClean="0">
                <a:solidFill>
                  <a:schemeClr val="tx1"/>
                </a:solidFill>
                <a:latin typeface="+mn-lt"/>
                <a:ea typeface="+mn-ea"/>
                <a:cs typeface="+mn-cs"/>
              </a:rPr>
              <a:t>/kg gas] </a:t>
            </a:r>
            <a:endParaRPr lang="it-IT" dirty="0" smtClean="0"/>
          </a:p>
          <a:p>
            <a:r>
              <a:rPr lang="it-IT" sz="1200" kern="1200" dirty="0" smtClean="0">
                <a:solidFill>
                  <a:schemeClr val="tx1"/>
                </a:solidFill>
                <a:latin typeface="+mn-lt"/>
                <a:ea typeface="+mn-ea"/>
                <a:cs typeface="+mn-cs"/>
              </a:rPr>
              <a:t>Diossido di carbonio </a:t>
            </a:r>
            <a:endParaRPr lang="it-IT" dirty="0" smtClean="0"/>
          </a:p>
          <a:p>
            <a:r>
              <a:rPr lang="it-IT" sz="1200" kern="1200" dirty="0" smtClean="0">
                <a:solidFill>
                  <a:schemeClr val="tx1"/>
                </a:solidFill>
                <a:latin typeface="+mn-lt"/>
                <a:ea typeface="+mn-ea"/>
                <a:cs typeface="+mn-cs"/>
              </a:rPr>
              <a:t>CO</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1 </a:t>
            </a:r>
            <a:endParaRPr lang="it-IT" dirty="0" smtClean="0"/>
          </a:p>
          <a:p>
            <a:r>
              <a:rPr lang="it-IT" sz="1200" kern="1200" dirty="0" smtClean="0">
                <a:solidFill>
                  <a:schemeClr val="tx1"/>
                </a:solidFill>
                <a:latin typeface="+mn-lt"/>
                <a:ea typeface="+mn-ea"/>
                <a:cs typeface="+mn-cs"/>
              </a:rPr>
              <a:t>Ossido di carbonio </a:t>
            </a:r>
            <a:endParaRPr lang="it-IT" dirty="0" smtClean="0"/>
          </a:p>
          <a:p>
            <a:r>
              <a:rPr lang="it-IT" sz="1200" kern="1200" dirty="0" smtClean="0">
                <a:solidFill>
                  <a:schemeClr val="tx1"/>
                </a:solidFill>
                <a:latin typeface="+mn-lt"/>
                <a:ea typeface="+mn-ea"/>
                <a:cs typeface="+mn-cs"/>
              </a:rPr>
              <a:t>CO </a:t>
            </a:r>
            <a:endParaRPr lang="it-IT" dirty="0" smtClean="0"/>
          </a:p>
          <a:p>
            <a:r>
              <a:rPr lang="it-IT" sz="1200" kern="1200" dirty="0" smtClean="0">
                <a:solidFill>
                  <a:schemeClr val="tx1"/>
                </a:solidFill>
                <a:latin typeface="+mn-lt"/>
                <a:ea typeface="+mn-ea"/>
                <a:cs typeface="+mn-cs"/>
              </a:rPr>
              <a:t>2 </a:t>
            </a:r>
            <a:endParaRPr lang="it-IT" dirty="0" smtClean="0"/>
          </a:p>
          <a:p>
            <a:r>
              <a:rPr lang="it-IT" sz="1200" kern="1200" dirty="0" smtClean="0">
                <a:solidFill>
                  <a:schemeClr val="tx1"/>
                </a:solidFill>
                <a:latin typeface="+mn-lt"/>
                <a:ea typeface="+mn-ea"/>
                <a:cs typeface="+mn-cs"/>
              </a:rPr>
              <a:t>Metano </a:t>
            </a:r>
            <a:endParaRPr lang="it-IT" dirty="0" smtClean="0"/>
          </a:p>
          <a:p>
            <a:r>
              <a:rPr lang="it-IT" sz="1200" kern="1200" dirty="0" smtClean="0">
                <a:solidFill>
                  <a:schemeClr val="tx1"/>
                </a:solidFill>
                <a:latin typeface="+mn-lt"/>
                <a:ea typeface="+mn-ea"/>
                <a:cs typeface="+mn-cs"/>
              </a:rPr>
              <a:t>CH</a:t>
            </a:r>
            <a:r>
              <a:rPr lang="it-IT" sz="1200" kern="1200" baseline="-25000" dirty="0" smtClean="0">
                <a:solidFill>
                  <a:schemeClr val="tx1"/>
                </a:solidFill>
                <a:latin typeface="+mn-lt"/>
                <a:ea typeface="+mn-ea"/>
                <a:cs typeface="+mn-cs"/>
              </a:rPr>
              <a:t>4</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11 </a:t>
            </a:r>
            <a:endParaRPr lang="it-IT" dirty="0" smtClean="0"/>
          </a:p>
          <a:p>
            <a:r>
              <a:rPr lang="it-IT" sz="1200" kern="1200" dirty="0" smtClean="0">
                <a:solidFill>
                  <a:schemeClr val="tx1"/>
                </a:solidFill>
                <a:latin typeface="+mn-lt"/>
                <a:ea typeface="+mn-ea"/>
                <a:cs typeface="+mn-cs"/>
              </a:rPr>
              <a:t>Ossido di azoto </a:t>
            </a:r>
            <a:endParaRPr lang="it-IT" dirty="0" smtClean="0"/>
          </a:p>
          <a:p>
            <a:r>
              <a:rPr lang="it-IT" sz="1200" kern="1200" dirty="0" smtClean="0">
                <a:solidFill>
                  <a:schemeClr val="tx1"/>
                </a:solidFill>
                <a:latin typeface="+mn-lt"/>
                <a:ea typeface="+mn-ea"/>
                <a:cs typeface="+mn-cs"/>
              </a:rPr>
              <a:t>N</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O </a:t>
            </a:r>
            <a:endParaRPr lang="it-IT" dirty="0" smtClean="0"/>
          </a:p>
          <a:p>
            <a:r>
              <a:rPr lang="it-IT" sz="1200" kern="1200" dirty="0" smtClean="0">
                <a:solidFill>
                  <a:schemeClr val="tx1"/>
                </a:solidFill>
                <a:latin typeface="+mn-lt"/>
                <a:ea typeface="+mn-ea"/>
                <a:cs typeface="+mn-cs"/>
              </a:rPr>
              <a:t>320 </a:t>
            </a:r>
            <a:endParaRPr lang="it-IT" dirty="0" smtClean="0"/>
          </a:p>
          <a:p>
            <a:r>
              <a:rPr lang="it-IT" sz="1200" kern="1200" dirty="0" smtClean="0">
                <a:solidFill>
                  <a:schemeClr val="tx1"/>
                </a:solidFill>
                <a:latin typeface="+mn-lt"/>
                <a:ea typeface="+mn-ea"/>
                <a:cs typeface="+mn-cs"/>
              </a:rPr>
              <a:t>CFC-11 </a:t>
            </a:r>
            <a:endParaRPr lang="it-IT" dirty="0" smtClean="0"/>
          </a:p>
          <a:p>
            <a:r>
              <a:rPr lang="it-IT" sz="1200" kern="1200" dirty="0" smtClean="0">
                <a:solidFill>
                  <a:schemeClr val="tx1"/>
                </a:solidFill>
                <a:latin typeface="+mn-lt"/>
                <a:ea typeface="+mn-ea"/>
                <a:cs typeface="+mn-cs"/>
              </a:rPr>
              <a:t>CFCl</a:t>
            </a:r>
            <a:r>
              <a:rPr lang="it-IT" sz="1200" kern="1200" baseline="-25000" dirty="0" smtClean="0">
                <a:solidFill>
                  <a:schemeClr val="tx1"/>
                </a:solidFill>
                <a:latin typeface="+mn-lt"/>
                <a:ea typeface="+mn-ea"/>
                <a:cs typeface="+mn-cs"/>
              </a:rPr>
              <a:t>3</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4.000 </a:t>
            </a:r>
            <a:endParaRPr lang="it-IT" dirty="0" smtClean="0"/>
          </a:p>
          <a:p>
            <a:r>
              <a:rPr lang="it-IT" sz="1200" kern="1200" dirty="0" smtClean="0">
                <a:solidFill>
                  <a:schemeClr val="tx1"/>
                </a:solidFill>
                <a:latin typeface="+mn-lt"/>
                <a:ea typeface="+mn-ea"/>
                <a:cs typeface="+mn-cs"/>
              </a:rPr>
              <a:t>CFC-12 </a:t>
            </a:r>
            <a:endParaRPr lang="it-IT" dirty="0" smtClean="0"/>
          </a:p>
          <a:p>
            <a:r>
              <a:rPr lang="it-IT" sz="1200" kern="1200" dirty="0" smtClean="0">
                <a:solidFill>
                  <a:schemeClr val="tx1"/>
                </a:solidFill>
                <a:latin typeface="+mn-lt"/>
                <a:ea typeface="+mn-ea"/>
                <a:cs typeface="+mn-cs"/>
              </a:rPr>
              <a:t>CF</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Cl</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8.500 </a:t>
            </a:r>
            <a:endParaRPr lang="it-IT" dirty="0" smtClean="0"/>
          </a:p>
          <a:p>
            <a:r>
              <a:rPr lang="it-IT" sz="1200" kern="1200" dirty="0" err="1" smtClean="0">
                <a:solidFill>
                  <a:schemeClr val="tx1"/>
                </a:solidFill>
                <a:latin typeface="+mn-lt"/>
                <a:ea typeface="+mn-ea"/>
                <a:cs typeface="+mn-cs"/>
              </a:rPr>
              <a:t>Clorotrifluorometano</a:t>
            </a:r>
            <a:r>
              <a:rPr lang="it-IT" sz="1200" kern="1200" dirty="0" smtClean="0">
                <a:solidFill>
                  <a:schemeClr val="tx1"/>
                </a:solidFill>
                <a:latin typeface="+mn-lt"/>
                <a:ea typeface="+mn-ea"/>
                <a:cs typeface="+mn-cs"/>
              </a:rPr>
              <a:t> (CFC-13) </a:t>
            </a:r>
            <a:endParaRPr lang="it-IT" dirty="0" smtClean="0"/>
          </a:p>
          <a:p>
            <a:r>
              <a:rPr lang="it-IT" sz="1200" kern="1200" dirty="0" smtClean="0">
                <a:solidFill>
                  <a:schemeClr val="tx1"/>
                </a:solidFill>
                <a:latin typeface="+mn-lt"/>
                <a:ea typeface="+mn-ea"/>
                <a:cs typeface="+mn-cs"/>
              </a:rPr>
              <a:t>CF</a:t>
            </a:r>
            <a:r>
              <a:rPr lang="it-IT" sz="1200" kern="1200" baseline="-25000" dirty="0" smtClean="0">
                <a:solidFill>
                  <a:schemeClr val="tx1"/>
                </a:solidFill>
                <a:latin typeface="+mn-lt"/>
                <a:ea typeface="+mn-ea"/>
                <a:cs typeface="+mn-cs"/>
              </a:rPr>
              <a:t>3</a:t>
            </a:r>
            <a:r>
              <a:rPr lang="it-IT" sz="1200" kern="1200" dirty="0" smtClean="0">
                <a:solidFill>
                  <a:schemeClr val="tx1"/>
                </a:solidFill>
                <a:latin typeface="+mn-lt"/>
                <a:ea typeface="+mn-ea"/>
                <a:cs typeface="+mn-cs"/>
              </a:rPr>
              <a:t>Cl </a:t>
            </a:r>
            <a:endParaRPr lang="it-IT" dirty="0" smtClean="0"/>
          </a:p>
          <a:p>
            <a:r>
              <a:rPr lang="it-IT" sz="1200" kern="1200" dirty="0" smtClean="0">
                <a:solidFill>
                  <a:schemeClr val="tx1"/>
                </a:solidFill>
                <a:latin typeface="+mn-lt"/>
                <a:ea typeface="+mn-ea"/>
                <a:cs typeface="+mn-cs"/>
              </a:rPr>
              <a:t>11.700 </a:t>
            </a:r>
            <a:endParaRPr lang="it-IT" dirty="0" smtClean="0"/>
          </a:p>
          <a:p>
            <a:r>
              <a:rPr lang="it-IT" sz="1200" kern="1200" dirty="0" err="1" smtClean="0">
                <a:solidFill>
                  <a:schemeClr val="tx1"/>
                </a:solidFill>
                <a:latin typeface="+mn-lt"/>
                <a:ea typeface="+mn-ea"/>
                <a:cs typeface="+mn-cs"/>
              </a:rPr>
              <a:t>Tetrafluorometano</a:t>
            </a:r>
            <a:r>
              <a:rPr lang="it-IT" sz="1200" kern="1200" dirty="0" smtClean="0">
                <a:solidFill>
                  <a:schemeClr val="tx1"/>
                </a:solidFill>
                <a:latin typeface="+mn-lt"/>
                <a:ea typeface="+mn-ea"/>
                <a:cs typeface="+mn-cs"/>
              </a:rPr>
              <a:t> (CFC-14) </a:t>
            </a:r>
            <a:endParaRPr lang="it-IT" dirty="0" smtClean="0"/>
          </a:p>
          <a:p>
            <a:r>
              <a:rPr lang="it-IT" sz="1200" kern="1200" dirty="0" smtClean="0">
                <a:solidFill>
                  <a:schemeClr val="tx1"/>
                </a:solidFill>
                <a:latin typeface="+mn-lt"/>
                <a:ea typeface="+mn-ea"/>
                <a:cs typeface="+mn-cs"/>
              </a:rPr>
              <a:t>CF</a:t>
            </a:r>
            <a:r>
              <a:rPr lang="it-IT" sz="1200" kern="1200" baseline="-25000" dirty="0" smtClean="0">
                <a:solidFill>
                  <a:schemeClr val="tx1"/>
                </a:solidFill>
                <a:latin typeface="+mn-lt"/>
                <a:ea typeface="+mn-ea"/>
                <a:cs typeface="+mn-cs"/>
              </a:rPr>
              <a:t>4</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9.300 </a:t>
            </a:r>
            <a:endParaRPr lang="it-IT" dirty="0" smtClean="0"/>
          </a:p>
          <a:p>
            <a:r>
              <a:rPr lang="it-IT" sz="1200" kern="1200" dirty="0" smtClean="0">
                <a:solidFill>
                  <a:schemeClr val="tx1"/>
                </a:solidFill>
                <a:latin typeface="+mn-lt"/>
                <a:ea typeface="+mn-ea"/>
                <a:cs typeface="+mn-cs"/>
              </a:rPr>
              <a:t>HCFC-22 </a:t>
            </a:r>
            <a:endParaRPr lang="it-IT" dirty="0" smtClean="0"/>
          </a:p>
          <a:p>
            <a:r>
              <a:rPr lang="it-IT" sz="1200" kern="1200" dirty="0" smtClean="0">
                <a:solidFill>
                  <a:schemeClr val="tx1"/>
                </a:solidFill>
                <a:latin typeface="+mn-lt"/>
                <a:ea typeface="+mn-ea"/>
                <a:cs typeface="+mn-cs"/>
              </a:rPr>
              <a:t>CHF</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Cl </a:t>
            </a:r>
            <a:endParaRPr lang="it-IT" dirty="0" smtClean="0"/>
          </a:p>
          <a:p>
            <a:r>
              <a:rPr lang="it-IT" sz="1200" kern="1200" dirty="0" smtClean="0">
                <a:solidFill>
                  <a:schemeClr val="tx1"/>
                </a:solidFill>
                <a:latin typeface="+mn-lt"/>
                <a:ea typeface="+mn-ea"/>
                <a:cs typeface="+mn-cs"/>
              </a:rPr>
              <a:t>1.700 </a:t>
            </a:r>
            <a:endParaRPr lang="it-IT" dirty="0" smtClean="0"/>
          </a:p>
          <a:p>
            <a:r>
              <a:rPr lang="it-IT" sz="1200" kern="1200" dirty="0" smtClean="0">
                <a:solidFill>
                  <a:schemeClr val="tx1"/>
                </a:solidFill>
                <a:latin typeface="+mn-lt"/>
                <a:ea typeface="+mn-ea"/>
                <a:cs typeface="+mn-cs"/>
              </a:rPr>
              <a:t>HCFC-125 </a:t>
            </a:r>
            <a:endParaRPr lang="it-IT" dirty="0" smtClean="0"/>
          </a:p>
          <a:p>
            <a:r>
              <a:rPr lang="it-IT" sz="1200" kern="1200" dirty="0" smtClean="0">
                <a:solidFill>
                  <a:schemeClr val="tx1"/>
                </a:solidFill>
                <a:latin typeface="+mn-lt"/>
                <a:ea typeface="+mn-ea"/>
                <a:cs typeface="+mn-cs"/>
              </a:rPr>
              <a:t>CHF</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CF</a:t>
            </a:r>
            <a:r>
              <a:rPr lang="it-IT" sz="1200" kern="1200" baseline="-25000" dirty="0" smtClean="0">
                <a:solidFill>
                  <a:schemeClr val="tx1"/>
                </a:solidFill>
                <a:latin typeface="+mn-lt"/>
                <a:ea typeface="+mn-ea"/>
                <a:cs typeface="+mn-cs"/>
              </a:rPr>
              <a:t>3</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3400 </a:t>
            </a:r>
            <a:endParaRPr lang="it-IT" dirty="0" smtClean="0"/>
          </a:p>
          <a:p>
            <a:r>
              <a:rPr lang="it-IT" sz="1200" kern="1200" dirty="0" smtClean="0">
                <a:solidFill>
                  <a:schemeClr val="tx1"/>
                </a:solidFill>
                <a:latin typeface="+mn-lt"/>
                <a:ea typeface="+mn-ea"/>
                <a:cs typeface="+mn-cs"/>
              </a:rPr>
              <a:t>Halon-1301 </a:t>
            </a:r>
            <a:endParaRPr lang="it-IT" dirty="0" smtClean="0"/>
          </a:p>
          <a:p>
            <a:r>
              <a:rPr lang="it-IT" sz="1200" kern="1200" dirty="0" smtClean="0">
                <a:solidFill>
                  <a:schemeClr val="tx1"/>
                </a:solidFill>
                <a:latin typeface="+mn-lt"/>
                <a:ea typeface="+mn-ea"/>
                <a:cs typeface="+mn-cs"/>
              </a:rPr>
              <a:t>CF</a:t>
            </a:r>
            <a:r>
              <a:rPr lang="it-IT" sz="1200" kern="1200" baseline="-25000" dirty="0" smtClean="0">
                <a:solidFill>
                  <a:schemeClr val="tx1"/>
                </a:solidFill>
                <a:latin typeface="+mn-lt"/>
                <a:ea typeface="+mn-ea"/>
                <a:cs typeface="+mn-cs"/>
              </a:rPr>
              <a:t>3</a:t>
            </a:r>
            <a:r>
              <a:rPr lang="it-IT" sz="1200" kern="1200" dirty="0" smtClean="0">
                <a:solidFill>
                  <a:schemeClr val="tx1"/>
                </a:solidFill>
                <a:latin typeface="+mn-lt"/>
                <a:ea typeface="+mn-ea"/>
                <a:cs typeface="+mn-cs"/>
              </a:rPr>
              <a:t>Br </a:t>
            </a:r>
            <a:endParaRPr lang="it-IT" dirty="0" smtClean="0"/>
          </a:p>
          <a:p>
            <a:r>
              <a:rPr lang="it-IT" sz="1200" kern="1200" dirty="0" smtClean="0">
                <a:solidFill>
                  <a:schemeClr val="tx1"/>
                </a:solidFill>
                <a:latin typeface="+mn-lt"/>
                <a:ea typeface="+mn-ea"/>
                <a:cs typeface="+mn-cs"/>
              </a:rPr>
              <a:t>5.600 </a:t>
            </a:r>
            <a:endParaRPr lang="it-IT" dirty="0" smtClean="0"/>
          </a:p>
          <a:p>
            <a:r>
              <a:rPr lang="it-IT" sz="1200" kern="1200" dirty="0" err="1" smtClean="0">
                <a:solidFill>
                  <a:schemeClr val="tx1"/>
                </a:solidFill>
                <a:latin typeface="+mn-lt"/>
                <a:ea typeface="+mn-ea"/>
                <a:cs typeface="+mn-cs"/>
              </a:rPr>
              <a:t>Diclorometano</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CH</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Cl</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25 </a:t>
            </a:r>
            <a:endParaRPr lang="it-IT" dirty="0" smtClean="0"/>
          </a:p>
          <a:p>
            <a:r>
              <a:rPr lang="it-IT" sz="1200" kern="1200" dirty="0" smtClean="0">
                <a:solidFill>
                  <a:schemeClr val="tx1"/>
                </a:solidFill>
                <a:latin typeface="+mn-lt"/>
                <a:ea typeface="+mn-ea"/>
                <a:cs typeface="+mn-cs"/>
              </a:rPr>
              <a:t>Cloroformio </a:t>
            </a:r>
            <a:endParaRPr lang="it-IT" dirty="0" smtClean="0"/>
          </a:p>
          <a:p>
            <a:r>
              <a:rPr lang="it-IT" sz="1200" kern="1200" dirty="0" smtClean="0">
                <a:solidFill>
                  <a:schemeClr val="tx1"/>
                </a:solidFill>
                <a:latin typeface="+mn-lt"/>
                <a:ea typeface="+mn-ea"/>
                <a:cs typeface="+mn-cs"/>
              </a:rPr>
              <a:t>CHCl</a:t>
            </a:r>
            <a:r>
              <a:rPr lang="it-IT" sz="1200" kern="1200" baseline="-25000" dirty="0" smtClean="0">
                <a:solidFill>
                  <a:schemeClr val="tx1"/>
                </a:solidFill>
                <a:latin typeface="+mn-lt"/>
                <a:ea typeface="+mn-ea"/>
                <a:cs typeface="+mn-cs"/>
              </a:rPr>
              <a:t>3</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15 </a:t>
            </a:r>
            <a:endParaRPr lang="it-IT" dirty="0" smtClean="0"/>
          </a:p>
          <a:p>
            <a:r>
              <a:rPr lang="it-IT" sz="1200" i="1" kern="1200" dirty="0" smtClean="0">
                <a:solidFill>
                  <a:schemeClr val="tx1"/>
                </a:solidFill>
                <a:latin typeface="+mn-lt"/>
                <a:ea typeface="+mn-ea"/>
                <a:cs typeface="+mn-cs"/>
              </a:rPr>
              <a:t>Fattori di standardizzazione per i principali responsabili dell’effetto serra basati sul loro diretto contributo al riscaldamento globale con un tempo-orizzonte di 100 anni</a:t>
            </a:r>
            <a:endParaRPr lang="it-IT" dirty="0" smtClean="0"/>
          </a:p>
          <a:p>
            <a:r>
              <a:rPr lang="it-IT" dirty="0" smtClean="0"/>
              <a:t> </a:t>
            </a:r>
          </a:p>
          <a:p>
            <a:r>
              <a:rPr lang="it-IT" sz="1200" b="1" kern="1200" dirty="0" smtClean="0">
                <a:solidFill>
                  <a:schemeClr val="tx1"/>
                </a:solidFill>
                <a:latin typeface="+mn-lt"/>
                <a:ea typeface="+mn-ea"/>
                <a:cs typeface="+mn-cs"/>
              </a:rPr>
              <a:t>Assottigliamento della fascia di ozono stratosferico </a:t>
            </a:r>
            <a:endParaRPr lang="it-IT" dirty="0" smtClean="0"/>
          </a:p>
          <a:p>
            <a:r>
              <a:rPr lang="it-IT" sz="1200" kern="1200" dirty="0" smtClean="0">
                <a:solidFill>
                  <a:schemeClr val="tx1"/>
                </a:solidFill>
                <a:latin typeface="+mn-lt"/>
                <a:ea typeface="+mn-ea"/>
                <a:cs typeface="+mn-cs"/>
              </a:rPr>
              <a:t>La riduzione della fascia di ozono stratosferico si calcola come l'indicatore precedente, ma facendo riferimento a diverse sostanze (CFC, HCFC) e con un diverso coefficiente di peso, chiamato potenziale di riduzione dell'ozono (ODP, </a:t>
            </a:r>
            <a:r>
              <a:rPr lang="it-IT" sz="1200" kern="1200" dirty="0" err="1" smtClean="0">
                <a:solidFill>
                  <a:schemeClr val="tx1"/>
                </a:solidFill>
                <a:latin typeface="+mn-lt"/>
                <a:ea typeface="+mn-ea"/>
                <a:cs typeface="+mn-cs"/>
              </a:rPr>
              <a:t>Ozone</a:t>
            </a:r>
            <a:r>
              <a:rPr lang="it-IT" sz="1200" kern="1200" dirty="0" smtClean="0">
                <a:solidFill>
                  <a:schemeClr val="tx1"/>
                </a:solidFill>
                <a:latin typeface="+mn-lt"/>
                <a:ea typeface="+mn-ea"/>
                <a:cs typeface="+mn-cs"/>
              </a:rPr>
              <a:t> </a:t>
            </a:r>
            <a:r>
              <a:rPr lang="it-IT" sz="1200" kern="1200" dirty="0" err="1" smtClean="0">
                <a:solidFill>
                  <a:schemeClr val="tx1"/>
                </a:solidFill>
                <a:latin typeface="+mn-lt"/>
                <a:ea typeface="+mn-ea"/>
                <a:cs typeface="+mn-cs"/>
              </a:rPr>
              <a:t>Depletion</a:t>
            </a:r>
            <a:r>
              <a:rPr lang="it-IT" sz="1200" kern="1200" dirty="0" smtClean="0">
                <a:solidFill>
                  <a:schemeClr val="tx1"/>
                </a:solidFill>
                <a:latin typeface="+mn-lt"/>
                <a:ea typeface="+mn-ea"/>
                <a:cs typeface="+mn-cs"/>
              </a:rPr>
              <a:t> </a:t>
            </a:r>
            <a:r>
              <a:rPr lang="it-IT" sz="1200" kern="1200" dirty="0" err="1" smtClean="0">
                <a:solidFill>
                  <a:schemeClr val="tx1"/>
                </a:solidFill>
                <a:latin typeface="+mn-lt"/>
                <a:ea typeface="+mn-ea"/>
                <a:cs typeface="+mn-cs"/>
              </a:rPr>
              <a:t>Potential</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La sostanza presa come riferimento è in questo caso un cloro - fluoro - carburo e precisamente il CFC - 11.</a:t>
            </a:r>
            <a:endParaRPr lang="it-IT" dirty="0" smtClean="0"/>
          </a:p>
          <a:p>
            <a:r>
              <a:rPr lang="it-IT" dirty="0" smtClean="0"/>
              <a:t> </a:t>
            </a:r>
          </a:p>
          <a:p>
            <a:r>
              <a:rPr lang="it-IT" sz="1200" b="1" kern="1200" dirty="0" smtClean="0">
                <a:solidFill>
                  <a:schemeClr val="tx1"/>
                </a:solidFill>
                <a:latin typeface="+mn-lt"/>
                <a:ea typeface="+mn-ea"/>
                <a:cs typeface="+mn-cs"/>
              </a:rPr>
              <a:t>Composto </a:t>
            </a:r>
            <a:endParaRPr lang="it-IT" dirty="0" smtClean="0"/>
          </a:p>
          <a:p>
            <a:r>
              <a:rPr lang="it-IT" sz="1200" b="1" kern="1200" dirty="0" smtClean="0">
                <a:solidFill>
                  <a:schemeClr val="tx1"/>
                </a:solidFill>
                <a:latin typeface="+mn-lt"/>
                <a:ea typeface="+mn-ea"/>
                <a:cs typeface="+mn-cs"/>
              </a:rPr>
              <a:t>Formula </a:t>
            </a:r>
            <a:endParaRPr lang="it-IT" dirty="0" smtClean="0"/>
          </a:p>
          <a:p>
            <a:r>
              <a:rPr lang="it-IT" sz="1200" b="1" kern="1200" dirty="0" smtClean="0">
                <a:solidFill>
                  <a:schemeClr val="tx1"/>
                </a:solidFill>
                <a:latin typeface="+mn-lt"/>
                <a:ea typeface="+mn-ea"/>
                <a:cs typeface="+mn-cs"/>
              </a:rPr>
              <a:t>ODP [g CFC11/g composto] </a:t>
            </a:r>
            <a:endParaRPr lang="it-IT" dirty="0" smtClean="0"/>
          </a:p>
          <a:p>
            <a:r>
              <a:rPr lang="it-IT" sz="1200" kern="1200" dirty="0" smtClean="0">
                <a:solidFill>
                  <a:schemeClr val="tx1"/>
                </a:solidFill>
                <a:latin typeface="+mn-lt"/>
                <a:ea typeface="+mn-ea"/>
                <a:cs typeface="+mn-cs"/>
              </a:rPr>
              <a:t>CFC-11 </a:t>
            </a:r>
            <a:endParaRPr lang="it-IT" dirty="0" smtClean="0"/>
          </a:p>
          <a:p>
            <a:r>
              <a:rPr lang="it-IT" sz="1200" kern="1200" dirty="0" smtClean="0">
                <a:solidFill>
                  <a:schemeClr val="tx1"/>
                </a:solidFill>
                <a:latin typeface="+mn-lt"/>
                <a:ea typeface="+mn-ea"/>
                <a:cs typeface="+mn-cs"/>
              </a:rPr>
              <a:t>CFCl</a:t>
            </a:r>
            <a:r>
              <a:rPr lang="it-IT" sz="1200" kern="1200" baseline="-25000" dirty="0" smtClean="0">
                <a:solidFill>
                  <a:schemeClr val="tx1"/>
                </a:solidFill>
                <a:latin typeface="+mn-lt"/>
                <a:ea typeface="+mn-ea"/>
                <a:cs typeface="+mn-cs"/>
              </a:rPr>
              <a:t>3</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1 </a:t>
            </a:r>
            <a:endParaRPr lang="it-IT" dirty="0" smtClean="0"/>
          </a:p>
          <a:p>
            <a:r>
              <a:rPr lang="it-IT" sz="1200" kern="1200" dirty="0" smtClean="0">
                <a:solidFill>
                  <a:schemeClr val="tx1"/>
                </a:solidFill>
                <a:latin typeface="+mn-lt"/>
                <a:ea typeface="+mn-ea"/>
                <a:cs typeface="+mn-cs"/>
              </a:rPr>
              <a:t>CFC-12 </a:t>
            </a:r>
            <a:endParaRPr lang="it-IT" dirty="0" smtClean="0"/>
          </a:p>
          <a:p>
            <a:r>
              <a:rPr lang="it-IT" sz="1200" kern="1200" dirty="0" smtClean="0">
                <a:solidFill>
                  <a:schemeClr val="tx1"/>
                </a:solidFill>
                <a:latin typeface="+mn-lt"/>
                <a:ea typeface="+mn-ea"/>
                <a:cs typeface="+mn-cs"/>
              </a:rPr>
              <a:t>CF</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Cl</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0,82 </a:t>
            </a:r>
            <a:endParaRPr lang="it-IT" dirty="0" smtClean="0"/>
          </a:p>
          <a:p>
            <a:r>
              <a:rPr lang="it-IT" sz="1200" kern="1200" dirty="0" smtClean="0">
                <a:solidFill>
                  <a:schemeClr val="tx1"/>
                </a:solidFill>
                <a:latin typeface="+mn-lt"/>
                <a:ea typeface="+mn-ea"/>
                <a:cs typeface="+mn-cs"/>
              </a:rPr>
              <a:t>CFC-113 </a:t>
            </a:r>
            <a:endParaRPr lang="it-IT" dirty="0" smtClean="0"/>
          </a:p>
          <a:p>
            <a:r>
              <a:rPr lang="it-IT" sz="1200" kern="1200" dirty="0" smtClean="0">
                <a:solidFill>
                  <a:schemeClr val="tx1"/>
                </a:solidFill>
                <a:latin typeface="+mn-lt"/>
                <a:ea typeface="+mn-ea"/>
                <a:cs typeface="+mn-cs"/>
              </a:rPr>
              <a:t>C</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F</a:t>
            </a:r>
            <a:r>
              <a:rPr lang="it-IT" sz="1200" kern="1200" baseline="-25000" dirty="0" smtClean="0">
                <a:solidFill>
                  <a:schemeClr val="tx1"/>
                </a:solidFill>
                <a:latin typeface="+mn-lt"/>
                <a:ea typeface="+mn-ea"/>
                <a:cs typeface="+mn-cs"/>
              </a:rPr>
              <a:t>3</a:t>
            </a:r>
            <a:r>
              <a:rPr lang="it-IT" sz="1200" kern="1200" dirty="0" smtClean="0">
                <a:solidFill>
                  <a:schemeClr val="tx1"/>
                </a:solidFill>
                <a:latin typeface="+mn-lt"/>
                <a:ea typeface="+mn-ea"/>
                <a:cs typeface="+mn-cs"/>
              </a:rPr>
              <a:t>Cl</a:t>
            </a:r>
            <a:r>
              <a:rPr lang="it-IT" sz="1200" kern="1200" baseline="-25000" dirty="0" smtClean="0">
                <a:solidFill>
                  <a:schemeClr val="tx1"/>
                </a:solidFill>
                <a:latin typeface="+mn-lt"/>
                <a:ea typeface="+mn-ea"/>
                <a:cs typeface="+mn-cs"/>
              </a:rPr>
              <a:t>3</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1,07 </a:t>
            </a:r>
            <a:endParaRPr lang="it-IT" dirty="0" smtClean="0"/>
          </a:p>
          <a:p>
            <a:r>
              <a:rPr lang="it-IT" sz="1200" kern="1200" dirty="0" smtClean="0">
                <a:solidFill>
                  <a:schemeClr val="tx1"/>
                </a:solidFill>
                <a:latin typeface="+mn-lt"/>
                <a:ea typeface="+mn-ea"/>
                <a:cs typeface="+mn-cs"/>
              </a:rPr>
              <a:t>CFC-114 </a:t>
            </a:r>
            <a:endParaRPr lang="it-IT" dirty="0" smtClean="0"/>
          </a:p>
          <a:p>
            <a:r>
              <a:rPr lang="it-IT" sz="1200" kern="1200" dirty="0" smtClean="0">
                <a:solidFill>
                  <a:schemeClr val="tx1"/>
                </a:solidFill>
                <a:latin typeface="+mn-lt"/>
                <a:ea typeface="+mn-ea"/>
                <a:cs typeface="+mn-cs"/>
              </a:rPr>
              <a:t>C</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F</a:t>
            </a:r>
            <a:r>
              <a:rPr lang="it-IT" sz="1200" kern="1200" baseline="-25000" dirty="0" smtClean="0">
                <a:solidFill>
                  <a:schemeClr val="tx1"/>
                </a:solidFill>
                <a:latin typeface="+mn-lt"/>
                <a:ea typeface="+mn-ea"/>
                <a:cs typeface="+mn-cs"/>
              </a:rPr>
              <a:t>4</a:t>
            </a:r>
            <a:r>
              <a:rPr lang="it-IT" sz="1200" kern="1200" dirty="0" smtClean="0">
                <a:solidFill>
                  <a:schemeClr val="tx1"/>
                </a:solidFill>
                <a:latin typeface="+mn-lt"/>
                <a:ea typeface="+mn-ea"/>
                <a:cs typeface="+mn-cs"/>
              </a:rPr>
              <a:t>Cl</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0,90 </a:t>
            </a:r>
            <a:endParaRPr lang="it-IT" dirty="0" smtClean="0"/>
          </a:p>
          <a:p>
            <a:r>
              <a:rPr lang="it-IT" sz="1200" kern="1200" dirty="0" smtClean="0">
                <a:solidFill>
                  <a:schemeClr val="tx1"/>
                </a:solidFill>
                <a:latin typeface="+mn-lt"/>
                <a:ea typeface="+mn-ea"/>
                <a:cs typeface="+mn-cs"/>
              </a:rPr>
              <a:t>CFC-115 </a:t>
            </a:r>
            <a:endParaRPr lang="it-IT" dirty="0" smtClean="0"/>
          </a:p>
          <a:p>
            <a:r>
              <a:rPr lang="it-IT" sz="1200" kern="1200" dirty="0" smtClean="0">
                <a:solidFill>
                  <a:schemeClr val="tx1"/>
                </a:solidFill>
                <a:latin typeface="+mn-lt"/>
                <a:ea typeface="+mn-ea"/>
                <a:cs typeface="+mn-cs"/>
              </a:rPr>
              <a:t>C</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F</a:t>
            </a:r>
            <a:r>
              <a:rPr lang="it-IT" sz="1200" kern="1200" baseline="-25000" dirty="0" smtClean="0">
                <a:solidFill>
                  <a:schemeClr val="tx1"/>
                </a:solidFill>
                <a:latin typeface="+mn-lt"/>
                <a:ea typeface="+mn-ea"/>
                <a:cs typeface="+mn-cs"/>
              </a:rPr>
              <a:t>5</a:t>
            </a:r>
            <a:r>
              <a:rPr lang="it-IT" sz="1200" kern="1200" dirty="0" smtClean="0">
                <a:solidFill>
                  <a:schemeClr val="tx1"/>
                </a:solidFill>
                <a:latin typeface="+mn-lt"/>
                <a:ea typeface="+mn-ea"/>
                <a:cs typeface="+mn-cs"/>
              </a:rPr>
              <a:t>Cl </a:t>
            </a:r>
            <a:endParaRPr lang="it-IT" dirty="0" smtClean="0"/>
          </a:p>
          <a:p>
            <a:r>
              <a:rPr lang="it-IT" sz="1200" kern="1200" dirty="0" smtClean="0">
                <a:solidFill>
                  <a:schemeClr val="tx1"/>
                </a:solidFill>
                <a:latin typeface="+mn-lt"/>
                <a:ea typeface="+mn-ea"/>
                <a:cs typeface="+mn-cs"/>
              </a:rPr>
              <a:t>0,85 </a:t>
            </a:r>
            <a:endParaRPr lang="it-IT" dirty="0" smtClean="0"/>
          </a:p>
          <a:p>
            <a:r>
              <a:rPr lang="it-IT" sz="1200" kern="1200" dirty="0" smtClean="0">
                <a:solidFill>
                  <a:schemeClr val="tx1"/>
                </a:solidFill>
                <a:latin typeface="+mn-lt"/>
                <a:ea typeface="+mn-ea"/>
                <a:cs typeface="+mn-cs"/>
              </a:rPr>
              <a:t>HCFC-22 </a:t>
            </a:r>
            <a:endParaRPr lang="it-IT" dirty="0" smtClean="0"/>
          </a:p>
          <a:p>
            <a:r>
              <a:rPr lang="it-IT" sz="1200" kern="1200" dirty="0" smtClean="0">
                <a:solidFill>
                  <a:schemeClr val="tx1"/>
                </a:solidFill>
                <a:latin typeface="+mn-lt"/>
                <a:ea typeface="+mn-ea"/>
                <a:cs typeface="+mn-cs"/>
              </a:rPr>
              <a:t>CHF</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Cl </a:t>
            </a:r>
            <a:endParaRPr lang="it-IT" dirty="0" smtClean="0"/>
          </a:p>
          <a:p>
            <a:r>
              <a:rPr lang="it-IT" sz="1200" kern="1200" dirty="0" smtClean="0">
                <a:solidFill>
                  <a:schemeClr val="tx1"/>
                </a:solidFill>
                <a:latin typeface="+mn-lt"/>
                <a:ea typeface="+mn-ea"/>
                <a:cs typeface="+mn-cs"/>
              </a:rPr>
              <a:t>0,04 </a:t>
            </a:r>
            <a:endParaRPr lang="it-IT" dirty="0" smtClean="0"/>
          </a:p>
          <a:p>
            <a:r>
              <a:rPr lang="it-IT" sz="1200" kern="1200" dirty="0" smtClean="0">
                <a:solidFill>
                  <a:schemeClr val="tx1"/>
                </a:solidFill>
                <a:latin typeface="+mn-lt"/>
                <a:ea typeface="+mn-ea"/>
                <a:cs typeface="+mn-cs"/>
              </a:rPr>
              <a:t>HCFC-123 </a:t>
            </a:r>
            <a:endParaRPr lang="it-IT" dirty="0" smtClean="0"/>
          </a:p>
          <a:p>
            <a:r>
              <a:rPr lang="it-IT" sz="1200" kern="1200" dirty="0" smtClean="0">
                <a:solidFill>
                  <a:schemeClr val="tx1"/>
                </a:solidFill>
                <a:latin typeface="+mn-lt"/>
                <a:ea typeface="+mn-ea"/>
                <a:cs typeface="+mn-cs"/>
              </a:rPr>
              <a:t>CHCl</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CF</a:t>
            </a:r>
            <a:r>
              <a:rPr lang="it-IT" sz="1200" kern="1200" baseline="-25000" dirty="0" smtClean="0">
                <a:solidFill>
                  <a:schemeClr val="tx1"/>
                </a:solidFill>
                <a:latin typeface="+mn-lt"/>
                <a:ea typeface="+mn-ea"/>
                <a:cs typeface="+mn-cs"/>
              </a:rPr>
              <a:t>-3</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0,014 </a:t>
            </a:r>
            <a:endParaRPr lang="it-IT" dirty="0" smtClean="0"/>
          </a:p>
          <a:p>
            <a:r>
              <a:rPr lang="it-IT" sz="1200" kern="1200" dirty="0" smtClean="0">
                <a:solidFill>
                  <a:schemeClr val="tx1"/>
                </a:solidFill>
                <a:latin typeface="+mn-lt"/>
                <a:ea typeface="+mn-ea"/>
                <a:cs typeface="+mn-cs"/>
              </a:rPr>
              <a:t>Halon-1301 </a:t>
            </a:r>
            <a:endParaRPr lang="it-IT" dirty="0" smtClean="0"/>
          </a:p>
          <a:p>
            <a:r>
              <a:rPr lang="it-IT" sz="1200" kern="1200" dirty="0" smtClean="0">
                <a:solidFill>
                  <a:schemeClr val="tx1"/>
                </a:solidFill>
                <a:latin typeface="+mn-lt"/>
                <a:ea typeface="+mn-ea"/>
                <a:cs typeface="+mn-cs"/>
              </a:rPr>
              <a:t>CF</a:t>
            </a:r>
            <a:r>
              <a:rPr lang="it-IT" sz="1200" kern="1200" baseline="-25000" dirty="0" smtClean="0">
                <a:solidFill>
                  <a:schemeClr val="tx1"/>
                </a:solidFill>
                <a:latin typeface="+mn-lt"/>
                <a:ea typeface="+mn-ea"/>
                <a:cs typeface="+mn-cs"/>
              </a:rPr>
              <a:t>3</a:t>
            </a:r>
            <a:r>
              <a:rPr lang="it-IT" sz="1200" kern="1200" dirty="0" smtClean="0">
                <a:solidFill>
                  <a:schemeClr val="tx1"/>
                </a:solidFill>
                <a:latin typeface="+mn-lt"/>
                <a:ea typeface="+mn-ea"/>
                <a:cs typeface="+mn-cs"/>
              </a:rPr>
              <a:t>Br </a:t>
            </a:r>
            <a:endParaRPr lang="it-IT" dirty="0" smtClean="0"/>
          </a:p>
          <a:p>
            <a:r>
              <a:rPr lang="it-IT" sz="1200" kern="1200" dirty="0" smtClean="0">
                <a:solidFill>
                  <a:schemeClr val="tx1"/>
                </a:solidFill>
                <a:latin typeface="+mn-lt"/>
                <a:ea typeface="+mn-ea"/>
                <a:cs typeface="+mn-cs"/>
              </a:rPr>
              <a:t>12,00 </a:t>
            </a:r>
            <a:endParaRPr lang="it-IT" dirty="0" smtClean="0"/>
          </a:p>
          <a:p>
            <a:r>
              <a:rPr lang="it-IT" sz="1200" kern="1200" dirty="0" smtClean="0">
                <a:solidFill>
                  <a:schemeClr val="tx1"/>
                </a:solidFill>
                <a:latin typeface="+mn-lt"/>
                <a:ea typeface="+mn-ea"/>
                <a:cs typeface="+mn-cs"/>
              </a:rPr>
              <a:t>Halon-1211 </a:t>
            </a:r>
            <a:endParaRPr lang="it-IT" dirty="0" smtClean="0"/>
          </a:p>
          <a:p>
            <a:r>
              <a:rPr lang="it-IT" sz="1200" kern="1200" dirty="0" smtClean="0">
                <a:solidFill>
                  <a:schemeClr val="tx1"/>
                </a:solidFill>
                <a:latin typeface="+mn-lt"/>
                <a:ea typeface="+mn-ea"/>
                <a:cs typeface="+mn-cs"/>
              </a:rPr>
              <a:t>CF</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BrCl </a:t>
            </a:r>
            <a:endParaRPr lang="it-IT" dirty="0" smtClean="0"/>
          </a:p>
          <a:p>
            <a:r>
              <a:rPr lang="it-IT" sz="1200" kern="1200" dirty="0" smtClean="0">
                <a:solidFill>
                  <a:schemeClr val="tx1"/>
                </a:solidFill>
                <a:latin typeface="+mn-lt"/>
                <a:ea typeface="+mn-ea"/>
                <a:cs typeface="+mn-cs"/>
              </a:rPr>
              <a:t>5,1 </a:t>
            </a:r>
            <a:endParaRPr lang="it-IT" dirty="0" smtClean="0"/>
          </a:p>
          <a:p>
            <a:r>
              <a:rPr lang="it-IT" sz="1200" kern="1200" dirty="0" smtClean="0">
                <a:solidFill>
                  <a:schemeClr val="tx1"/>
                </a:solidFill>
                <a:latin typeface="+mn-lt"/>
                <a:ea typeface="+mn-ea"/>
                <a:cs typeface="+mn-cs"/>
              </a:rPr>
              <a:t>Halon-2402 </a:t>
            </a:r>
            <a:endParaRPr lang="it-IT" dirty="0" smtClean="0"/>
          </a:p>
          <a:p>
            <a:r>
              <a:rPr lang="it-IT" sz="1200" kern="1200" dirty="0" smtClean="0">
                <a:solidFill>
                  <a:schemeClr val="tx1"/>
                </a:solidFill>
                <a:latin typeface="+mn-lt"/>
                <a:ea typeface="+mn-ea"/>
                <a:cs typeface="+mn-cs"/>
              </a:rPr>
              <a:t>C</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F</a:t>
            </a:r>
            <a:r>
              <a:rPr lang="it-IT" sz="1200" kern="1200" baseline="-25000" dirty="0" smtClean="0">
                <a:solidFill>
                  <a:schemeClr val="tx1"/>
                </a:solidFill>
                <a:latin typeface="+mn-lt"/>
                <a:ea typeface="+mn-ea"/>
                <a:cs typeface="+mn-cs"/>
              </a:rPr>
              <a:t>4</a:t>
            </a:r>
            <a:r>
              <a:rPr lang="it-IT" sz="1200" kern="1200" dirty="0" smtClean="0">
                <a:solidFill>
                  <a:schemeClr val="tx1"/>
                </a:solidFill>
                <a:latin typeface="+mn-lt"/>
                <a:ea typeface="+mn-ea"/>
                <a:cs typeface="+mn-cs"/>
              </a:rPr>
              <a:t>Br</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7,00 </a:t>
            </a:r>
            <a:endParaRPr lang="it-IT" dirty="0" smtClean="0"/>
          </a:p>
          <a:p>
            <a:r>
              <a:rPr lang="it-IT" sz="1200" kern="1200" dirty="0" smtClean="0">
                <a:solidFill>
                  <a:schemeClr val="tx1"/>
                </a:solidFill>
                <a:latin typeface="+mn-lt"/>
                <a:ea typeface="+mn-ea"/>
                <a:cs typeface="+mn-cs"/>
              </a:rPr>
              <a:t>HC-10 </a:t>
            </a:r>
            <a:endParaRPr lang="it-IT" dirty="0" smtClean="0"/>
          </a:p>
          <a:p>
            <a:r>
              <a:rPr lang="it-IT" sz="1200" kern="1200" dirty="0" smtClean="0">
                <a:solidFill>
                  <a:schemeClr val="tx1"/>
                </a:solidFill>
                <a:latin typeface="+mn-lt"/>
                <a:ea typeface="+mn-ea"/>
                <a:cs typeface="+mn-cs"/>
              </a:rPr>
              <a:t>CCl</a:t>
            </a:r>
            <a:r>
              <a:rPr lang="it-IT" sz="1200" kern="1200" baseline="-25000" dirty="0" smtClean="0">
                <a:solidFill>
                  <a:schemeClr val="tx1"/>
                </a:solidFill>
                <a:latin typeface="+mn-lt"/>
                <a:ea typeface="+mn-ea"/>
                <a:cs typeface="+mn-cs"/>
              </a:rPr>
              <a:t>4</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1,08 </a:t>
            </a:r>
            <a:endParaRPr lang="it-IT" dirty="0" smtClean="0"/>
          </a:p>
          <a:p>
            <a:r>
              <a:rPr lang="it-IT" sz="1200" i="1" kern="1200" dirty="0" smtClean="0">
                <a:solidFill>
                  <a:schemeClr val="tx1"/>
                </a:solidFill>
                <a:latin typeface="+mn-lt"/>
                <a:ea typeface="+mn-ea"/>
                <a:cs typeface="+mn-cs"/>
              </a:rPr>
              <a:t>Fattori di standardizzazione dei principali responsabili dell’assottigliamento della fascia di ozono stratosferico, basati sul loro contributo fino al raggiungimento dell’equilibrio</a:t>
            </a:r>
            <a:endParaRPr lang="it-IT" dirty="0" smtClean="0"/>
          </a:p>
          <a:p>
            <a:r>
              <a:rPr lang="it-IT" dirty="0" smtClean="0"/>
              <a:t> </a:t>
            </a:r>
          </a:p>
          <a:p>
            <a:r>
              <a:rPr lang="it-IT" b="1" dirty="0" smtClean="0"/>
              <a:t>Acidificazione </a:t>
            </a:r>
            <a:endParaRPr lang="it-IT" dirty="0" smtClean="0"/>
          </a:p>
          <a:p>
            <a:r>
              <a:rPr lang="it-IT" sz="1200" kern="1200" dirty="0" smtClean="0">
                <a:solidFill>
                  <a:schemeClr val="tx1"/>
                </a:solidFill>
                <a:latin typeface="+mn-lt"/>
                <a:ea typeface="+mn-ea"/>
                <a:cs typeface="+mn-cs"/>
              </a:rPr>
              <a:t>L'indicatore di acidificazione è legato alle emissioni in aria di particolari sostanze acidificanti, quali ossidi di azoto e ossidi di zolfo. </a:t>
            </a:r>
            <a:endParaRPr lang="it-IT" dirty="0" smtClean="0"/>
          </a:p>
          <a:p>
            <a:r>
              <a:rPr lang="it-IT" sz="1200" kern="1200" dirty="0" smtClean="0">
                <a:solidFill>
                  <a:schemeClr val="tx1"/>
                </a:solidFill>
                <a:latin typeface="+mn-lt"/>
                <a:ea typeface="+mn-ea"/>
                <a:cs typeface="+mn-cs"/>
              </a:rPr>
              <a:t>La sostanza di riferimento è la SO</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 ed il coefficiente di peso prende il nome di potenziale di acidificazione (AP, </a:t>
            </a:r>
            <a:r>
              <a:rPr lang="it-IT" sz="1200" kern="1200" dirty="0" err="1" smtClean="0">
                <a:solidFill>
                  <a:schemeClr val="tx1"/>
                </a:solidFill>
                <a:latin typeface="+mn-lt"/>
                <a:ea typeface="+mn-ea"/>
                <a:cs typeface="+mn-cs"/>
              </a:rPr>
              <a:t>Acidification</a:t>
            </a:r>
            <a:r>
              <a:rPr lang="it-IT" sz="1200" kern="1200" dirty="0" smtClean="0">
                <a:solidFill>
                  <a:schemeClr val="tx1"/>
                </a:solidFill>
                <a:latin typeface="+mn-lt"/>
                <a:ea typeface="+mn-ea"/>
                <a:cs typeface="+mn-cs"/>
              </a:rPr>
              <a:t> </a:t>
            </a:r>
            <a:r>
              <a:rPr lang="it-IT" sz="1200" kern="1200" dirty="0" err="1" smtClean="0">
                <a:solidFill>
                  <a:schemeClr val="tx1"/>
                </a:solidFill>
                <a:latin typeface="+mn-lt"/>
                <a:ea typeface="+mn-ea"/>
                <a:cs typeface="+mn-cs"/>
              </a:rPr>
              <a:t>Potential</a:t>
            </a:r>
            <a:r>
              <a:rPr lang="it-IT" sz="1200" kern="1200" dirty="0" smtClean="0">
                <a:solidFill>
                  <a:schemeClr val="tx1"/>
                </a:solidFill>
                <a:latin typeface="+mn-lt"/>
                <a:ea typeface="+mn-ea"/>
                <a:cs typeface="+mn-cs"/>
              </a:rPr>
              <a:t>). </a:t>
            </a:r>
            <a:endParaRPr lang="it-IT" dirty="0" smtClean="0"/>
          </a:p>
          <a:p>
            <a:r>
              <a:rPr lang="it-IT" sz="1200" b="1" kern="1200" dirty="0" smtClean="0">
                <a:solidFill>
                  <a:schemeClr val="tx1"/>
                </a:solidFill>
                <a:latin typeface="+mn-lt"/>
                <a:ea typeface="+mn-ea"/>
                <a:cs typeface="+mn-cs"/>
              </a:rPr>
              <a:t>Formula </a:t>
            </a:r>
            <a:endParaRPr lang="it-IT" dirty="0" smtClean="0"/>
          </a:p>
          <a:p>
            <a:r>
              <a:rPr lang="it-IT" sz="1200" b="1" kern="1200" dirty="0" smtClean="0">
                <a:solidFill>
                  <a:schemeClr val="tx1"/>
                </a:solidFill>
                <a:latin typeface="+mn-lt"/>
                <a:ea typeface="+mn-ea"/>
                <a:cs typeface="+mn-cs"/>
              </a:rPr>
              <a:t>AP [kg SO</a:t>
            </a:r>
            <a:r>
              <a:rPr lang="it-IT" sz="1200" b="1" kern="1200" baseline="-25000" dirty="0" smtClean="0">
                <a:solidFill>
                  <a:schemeClr val="tx1"/>
                </a:solidFill>
                <a:latin typeface="+mn-lt"/>
                <a:ea typeface="+mn-ea"/>
                <a:cs typeface="+mn-cs"/>
              </a:rPr>
              <a:t>2</a:t>
            </a:r>
            <a:r>
              <a:rPr lang="it-IT" sz="1200" b="1" kern="1200" dirty="0" smtClean="0">
                <a:solidFill>
                  <a:schemeClr val="tx1"/>
                </a:solidFill>
                <a:latin typeface="+mn-lt"/>
                <a:ea typeface="+mn-ea"/>
                <a:cs typeface="+mn-cs"/>
              </a:rPr>
              <a:t>/kg composto] </a:t>
            </a:r>
            <a:endParaRPr lang="it-IT" dirty="0" smtClean="0"/>
          </a:p>
          <a:p>
            <a:r>
              <a:rPr lang="it-IT" sz="1200" kern="1200" dirty="0" smtClean="0">
                <a:solidFill>
                  <a:schemeClr val="tx1"/>
                </a:solidFill>
                <a:latin typeface="+mn-lt"/>
                <a:ea typeface="+mn-ea"/>
                <a:cs typeface="+mn-cs"/>
              </a:rPr>
              <a:t>SO</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1 </a:t>
            </a:r>
            <a:endParaRPr lang="it-IT" dirty="0" smtClean="0"/>
          </a:p>
          <a:p>
            <a:r>
              <a:rPr lang="it-IT" sz="1200" kern="1200" dirty="0" smtClean="0">
                <a:solidFill>
                  <a:schemeClr val="tx1"/>
                </a:solidFill>
                <a:latin typeface="+mn-lt"/>
                <a:ea typeface="+mn-ea"/>
                <a:cs typeface="+mn-cs"/>
              </a:rPr>
              <a:t>SO</a:t>
            </a:r>
            <a:r>
              <a:rPr lang="it-IT" sz="1200" kern="1200" baseline="-25000" dirty="0" smtClean="0">
                <a:solidFill>
                  <a:schemeClr val="tx1"/>
                </a:solidFill>
                <a:latin typeface="+mn-lt"/>
                <a:ea typeface="+mn-ea"/>
                <a:cs typeface="+mn-cs"/>
              </a:rPr>
              <a:t>3</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0,80 </a:t>
            </a:r>
            <a:endParaRPr lang="it-IT" dirty="0" smtClean="0"/>
          </a:p>
          <a:p>
            <a:r>
              <a:rPr lang="it-IT" sz="1200" kern="1200" dirty="0" smtClean="0">
                <a:solidFill>
                  <a:schemeClr val="tx1"/>
                </a:solidFill>
                <a:latin typeface="+mn-lt"/>
                <a:ea typeface="+mn-ea"/>
                <a:cs typeface="+mn-cs"/>
              </a:rPr>
              <a:t>S </a:t>
            </a:r>
            <a:endParaRPr lang="it-IT" dirty="0" smtClean="0"/>
          </a:p>
          <a:p>
            <a:r>
              <a:rPr lang="it-IT" sz="1200" kern="1200" dirty="0" smtClean="0">
                <a:solidFill>
                  <a:schemeClr val="tx1"/>
                </a:solidFill>
                <a:latin typeface="+mn-lt"/>
                <a:ea typeface="+mn-ea"/>
                <a:cs typeface="+mn-cs"/>
              </a:rPr>
              <a:t>2,00 </a:t>
            </a:r>
            <a:endParaRPr lang="it-IT" dirty="0" smtClean="0"/>
          </a:p>
          <a:p>
            <a:r>
              <a:rPr lang="it-IT" sz="1200" kern="1200" dirty="0" smtClean="0">
                <a:solidFill>
                  <a:schemeClr val="tx1"/>
                </a:solidFill>
                <a:latin typeface="+mn-lt"/>
                <a:ea typeface="+mn-ea"/>
                <a:cs typeface="+mn-cs"/>
              </a:rPr>
              <a:t>H</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SO</a:t>
            </a:r>
            <a:r>
              <a:rPr lang="it-IT" sz="1200" kern="1200" baseline="-25000" dirty="0" smtClean="0">
                <a:solidFill>
                  <a:schemeClr val="tx1"/>
                </a:solidFill>
                <a:latin typeface="+mn-lt"/>
                <a:ea typeface="+mn-ea"/>
                <a:cs typeface="+mn-cs"/>
              </a:rPr>
              <a:t>4</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0,65 </a:t>
            </a:r>
            <a:endParaRPr lang="it-IT" dirty="0" smtClean="0"/>
          </a:p>
          <a:p>
            <a:r>
              <a:rPr lang="it-IT" sz="1200" kern="1200" dirty="0" smtClean="0">
                <a:solidFill>
                  <a:schemeClr val="tx1"/>
                </a:solidFill>
                <a:latin typeface="+mn-lt"/>
                <a:ea typeface="+mn-ea"/>
                <a:cs typeface="+mn-cs"/>
              </a:rPr>
              <a:t>H</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S </a:t>
            </a:r>
            <a:endParaRPr lang="it-IT" dirty="0" smtClean="0"/>
          </a:p>
          <a:p>
            <a:r>
              <a:rPr lang="it-IT" sz="1200" kern="1200" dirty="0" smtClean="0">
                <a:solidFill>
                  <a:schemeClr val="tx1"/>
                </a:solidFill>
                <a:latin typeface="+mn-lt"/>
                <a:ea typeface="+mn-ea"/>
                <a:cs typeface="+mn-cs"/>
              </a:rPr>
              <a:t>1,88 </a:t>
            </a:r>
            <a:endParaRPr lang="it-IT" dirty="0" smtClean="0"/>
          </a:p>
          <a:p>
            <a:r>
              <a:rPr lang="it-IT" sz="1200" kern="1200" dirty="0" smtClean="0">
                <a:solidFill>
                  <a:schemeClr val="tx1"/>
                </a:solidFill>
                <a:latin typeface="+mn-lt"/>
                <a:ea typeface="+mn-ea"/>
                <a:cs typeface="+mn-cs"/>
              </a:rPr>
              <a:t>NO</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0,70 </a:t>
            </a:r>
            <a:endParaRPr lang="it-IT" dirty="0" smtClean="0"/>
          </a:p>
          <a:p>
            <a:r>
              <a:rPr lang="it-IT" sz="1200" kern="1200" dirty="0" err="1" smtClean="0">
                <a:solidFill>
                  <a:schemeClr val="tx1"/>
                </a:solidFill>
                <a:latin typeface="+mn-lt"/>
                <a:ea typeface="+mn-ea"/>
                <a:cs typeface="+mn-cs"/>
              </a:rPr>
              <a:t>NOx</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0,70 </a:t>
            </a:r>
            <a:endParaRPr lang="it-IT" dirty="0" smtClean="0"/>
          </a:p>
          <a:p>
            <a:r>
              <a:rPr lang="it-IT" sz="1200" kern="1200" dirty="0" smtClean="0">
                <a:solidFill>
                  <a:schemeClr val="tx1"/>
                </a:solidFill>
                <a:latin typeface="+mn-lt"/>
                <a:ea typeface="+mn-ea"/>
                <a:cs typeface="+mn-cs"/>
              </a:rPr>
              <a:t>NO </a:t>
            </a:r>
            <a:endParaRPr lang="it-IT" dirty="0" smtClean="0"/>
          </a:p>
          <a:p>
            <a:r>
              <a:rPr lang="it-IT" sz="1200" kern="1200" dirty="0" smtClean="0">
                <a:solidFill>
                  <a:schemeClr val="tx1"/>
                </a:solidFill>
                <a:latin typeface="+mn-lt"/>
                <a:ea typeface="+mn-ea"/>
                <a:cs typeface="+mn-cs"/>
              </a:rPr>
              <a:t>1,07 </a:t>
            </a:r>
            <a:endParaRPr lang="it-IT" dirty="0" smtClean="0"/>
          </a:p>
          <a:p>
            <a:r>
              <a:rPr lang="it-IT" sz="1200" kern="1200" dirty="0" smtClean="0">
                <a:solidFill>
                  <a:schemeClr val="tx1"/>
                </a:solidFill>
                <a:latin typeface="+mn-lt"/>
                <a:ea typeface="+mn-ea"/>
                <a:cs typeface="+mn-cs"/>
              </a:rPr>
              <a:t>NH</a:t>
            </a:r>
            <a:r>
              <a:rPr lang="it-IT" sz="1200" kern="1200" baseline="-25000" dirty="0" smtClean="0">
                <a:solidFill>
                  <a:schemeClr val="tx1"/>
                </a:solidFill>
                <a:latin typeface="+mn-lt"/>
                <a:ea typeface="+mn-ea"/>
                <a:cs typeface="+mn-cs"/>
              </a:rPr>
              <a:t>3</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1,88 </a:t>
            </a:r>
            <a:endParaRPr lang="it-IT" dirty="0" smtClean="0"/>
          </a:p>
          <a:p>
            <a:r>
              <a:rPr lang="it-IT" sz="1200" kern="1200" dirty="0" err="1" smtClean="0">
                <a:solidFill>
                  <a:schemeClr val="tx1"/>
                </a:solidFill>
                <a:latin typeface="+mn-lt"/>
                <a:ea typeface="+mn-ea"/>
                <a:cs typeface="+mn-cs"/>
              </a:rPr>
              <a:t>HCl</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0,88 </a:t>
            </a:r>
            <a:endParaRPr lang="it-IT" dirty="0" smtClean="0"/>
          </a:p>
          <a:p>
            <a:r>
              <a:rPr lang="it-IT" sz="1200" kern="1200" dirty="0" smtClean="0">
                <a:solidFill>
                  <a:schemeClr val="tx1"/>
                </a:solidFill>
                <a:latin typeface="+mn-lt"/>
                <a:ea typeface="+mn-ea"/>
                <a:cs typeface="+mn-cs"/>
              </a:rPr>
              <a:t>HNO</a:t>
            </a:r>
            <a:r>
              <a:rPr lang="it-IT" sz="1200" kern="1200" baseline="-25000" dirty="0" smtClean="0">
                <a:solidFill>
                  <a:schemeClr val="tx1"/>
                </a:solidFill>
                <a:latin typeface="+mn-lt"/>
                <a:ea typeface="+mn-ea"/>
                <a:cs typeface="+mn-cs"/>
              </a:rPr>
              <a:t>3</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0,51 </a:t>
            </a:r>
            <a:endParaRPr lang="it-IT" dirty="0" smtClean="0"/>
          </a:p>
          <a:p>
            <a:r>
              <a:rPr lang="it-IT" sz="1200" kern="1200" dirty="0" smtClean="0">
                <a:solidFill>
                  <a:schemeClr val="tx1"/>
                </a:solidFill>
                <a:latin typeface="+mn-lt"/>
                <a:ea typeface="+mn-ea"/>
                <a:cs typeface="+mn-cs"/>
              </a:rPr>
              <a:t>H</a:t>
            </a:r>
            <a:r>
              <a:rPr lang="it-IT" sz="1200" kern="1200" baseline="-25000" dirty="0" smtClean="0">
                <a:solidFill>
                  <a:schemeClr val="tx1"/>
                </a:solidFill>
                <a:latin typeface="+mn-lt"/>
                <a:ea typeface="+mn-ea"/>
                <a:cs typeface="+mn-cs"/>
              </a:rPr>
              <a:t>3</a:t>
            </a:r>
            <a:r>
              <a:rPr lang="it-IT" sz="1200" kern="1200" dirty="0" smtClean="0">
                <a:solidFill>
                  <a:schemeClr val="tx1"/>
                </a:solidFill>
                <a:latin typeface="+mn-lt"/>
                <a:ea typeface="+mn-ea"/>
                <a:cs typeface="+mn-cs"/>
              </a:rPr>
              <a:t>PO</a:t>
            </a:r>
            <a:r>
              <a:rPr lang="it-IT" sz="1200" kern="1200" baseline="-25000" dirty="0" smtClean="0">
                <a:solidFill>
                  <a:schemeClr val="tx1"/>
                </a:solidFill>
                <a:latin typeface="+mn-lt"/>
                <a:ea typeface="+mn-ea"/>
                <a:cs typeface="+mn-cs"/>
              </a:rPr>
              <a:t>4</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0,98 </a:t>
            </a:r>
            <a:endParaRPr lang="it-IT" dirty="0" smtClean="0"/>
          </a:p>
          <a:p>
            <a:r>
              <a:rPr lang="it-IT" sz="1200" kern="1200" dirty="0" smtClean="0">
                <a:solidFill>
                  <a:schemeClr val="tx1"/>
                </a:solidFill>
                <a:latin typeface="+mn-lt"/>
                <a:ea typeface="+mn-ea"/>
                <a:cs typeface="+mn-cs"/>
              </a:rPr>
              <a:t>HF </a:t>
            </a:r>
            <a:endParaRPr lang="it-IT" dirty="0" smtClean="0"/>
          </a:p>
          <a:p>
            <a:r>
              <a:rPr lang="it-IT" sz="1200" kern="1200" dirty="0" smtClean="0">
                <a:solidFill>
                  <a:schemeClr val="tx1"/>
                </a:solidFill>
                <a:latin typeface="+mn-lt"/>
                <a:ea typeface="+mn-ea"/>
                <a:cs typeface="+mn-cs"/>
              </a:rPr>
              <a:t>1,60 </a:t>
            </a:r>
            <a:endParaRPr lang="it-IT" dirty="0" smtClean="0"/>
          </a:p>
          <a:p>
            <a:r>
              <a:rPr lang="it-IT" sz="1200" kern="1200" dirty="0" smtClean="0">
                <a:solidFill>
                  <a:schemeClr val="tx1"/>
                </a:solidFill>
                <a:latin typeface="+mn-lt"/>
                <a:ea typeface="+mn-ea"/>
                <a:cs typeface="+mn-cs"/>
              </a:rPr>
              <a:t>HCN </a:t>
            </a:r>
            <a:endParaRPr lang="it-IT" dirty="0" smtClean="0"/>
          </a:p>
          <a:p>
            <a:r>
              <a:rPr lang="it-IT" sz="1200" kern="1200" dirty="0" smtClean="0">
                <a:solidFill>
                  <a:schemeClr val="tx1"/>
                </a:solidFill>
                <a:latin typeface="+mn-lt"/>
                <a:ea typeface="+mn-ea"/>
                <a:cs typeface="+mn-cs"/>
              </a:rPr>
              <a:t>1,19 </a:t>
            </a:r>
            <a:endParaRPr lang="it-IT" dirty="0" smtClean="0"/>
          </a:p>
          <a:p>
            <a:r>
              <a:rPr lang="it-IT" sz="1200" i="1" kern="1200" dirty="0" smtClean="0">
                <a:solidFill>
                  <a:schemeClr val="tx1"/>
                </a:solidFill>
                <a:latin typeface="+mn-lt"/>
                <a:ea typeface="+mn-ea"/>
                <a:cs typeface="+mn-cs"/>
              </a:rPr>
              <a:t>Fattori di standardizzazione per i principali responsabili dell’acidificazione. </a:t>
            </a:r>
            <a:endParaRPr lang="it-IT" dirty="0" smtClean="0"/>
          </a:p>
          <a:p>
            <a:r>
              <a:rPr lang="it-IT" sz="1200" b="1" kern="1200" dirty="0" smtClean="0">
                <a:solidFill>
                  <a:schemeClr val="tx1"/>
                </a:solidFill>
                <a:latin typeface="+mn-lt"/>
                <a:ea typeface="+mn-ea"/>
                <a:cs typeface="+mn-cs"/>
              </a:rPr>
              <a:t>Eutrofizzazione </a:t>
            </a:r>
            <a:endParaRPr lang="it-IT" dirty="0" smtClean="0"/>
          </a:p>
          <a:p>
            <a:r>
              <a:rPr lang="it-IT" sz="1200" kern="1200" dirty="0" smtClean="0">
                <a:solidFill>
                  <a:schemeClr val="tx1"/>
                </a:solidFill>
                <a:latin typeface="+mn-lt"/>
                <a:ea typeface="+mn-ea"/>
                <a:cs typeface="+mn-cs"/>
              </a:rPr>
              <a:t>Questo indicatore valuta l'effetto di eutrofizzazione, vale a dire l'aumento della concentrazione delle sostanze nutritive in ambienti acquatici. Le sostanze che concorrono al fenomeno dell'eutrofizzazione sono i composti a base di fosforo e di azoto. </a:t>
            </a:r>
            <a:endParaRPr lang="it-IT" dirty="0" smtClean="0"/>
          </a:p>
          <a:p>
            <a:r>
              <a:rPr lang="it-IT" sz="1200" kern="1200" dirty="0" smtClean="0">
                <a:solidFill>
                  <a:schemeClr val="tx1"/>
                </a:solidFill>
                <a:latin typeface="+mn-lt"/>
                <a:ea typeface="+mn-ea"/>
                <a:cs typeface="+mn-cs"/>
              </a:rPr>
              <a:t>La sostanza di riferimento è il fosfato (PO</a:t>
            </a:r>
            <a:r>
              <a:rPr lang="it-IT" sz="1200" kern="1200" baseline="-25000" dirty="0" smtClean="0">
                <a:solidFill>
                  <a:schemeClr val="tx1"/>
                </a:solidFill>
                <a:latin typeface="+mn-lt"/>
                <a:ea typeface="+mn-ea"/>
                <a:cs typeface="+mn-cs"/>
              </a:rPr>
              <a:t>4</a:t>
            </a:r>
            <a:r>
              <a:rPr lang="it-IT" sz="1200" kern="1200" dirty="0" smtClean="0">
                <a:solidFill>
                  <a:schemeClr val="tx1"/>
                </a:solidFill>
                <a:latin typeface="+mn-lt"/>
                <a:ea typeface="+mn-ea"/>
                <a:cs typeface="+mn-cs"/>
              </a:rPr>
              <a:t>) ed il coefficiente di peso prende il nome di potenziale di </a:t>
            </a:r>
            <a:r>
              <a:rPr lang="it-IT" sz="1200" kern="1200" dirty="0" err="1" smtClean="0">
                <a:solidFill>
                  <a:schemeClr val="tx1"/>
                </a:solidFill>
                <a:latin typeface="+mn-lt"/>
                <a:ea typeface="+mn-ea"/>
                <a:cs typeface="+mn-cs"/>
              </a:rPr>
              <a:t>nutrificazione</a:t>
            </a:r>
            <a:r>
              <a:rPr lang="it-IT" sz="1200" kern="1200" dirty="0" smtClean="0">
                <a:solidFill>
                  <a:schemeClr val="tx1"/>
                </a:solidFill>
                <a:latin typeface="+mn-lt"/>
                <a:ea typeface="+mn-ea"/>
                <a:cs typeface="+mn-cs"/>
              </a:rPr>
              <a:t> (NP, </a:t>
            </a:r>
            <a:r>
              <a:rPr lang="it-IT" sz="1200" kern="1200" dirty="0" err="1" smtClean="0">
                <a:solidFill>
                  <a:schemeClr val="tx1"/>
                </a:solidFill>
                <a:latin typeface="+mn-lt"/>
                <a:ea typeface="+mn-ea"/>
                <a:cs typeface="+mn-cs"/>
              </a:rPr>
              <a:t>Nutrification</a:t>
            </a:r>
            <a:r>
              <a:rPr lang="it-IT" sz="1200" kern="1200" dirty="0" smtClean="0">
                <a:solidFill>
                  <a:schemeClr val="tx1"/>
                </a:solidFill>
                <a:latin typeface="+mn-lt"/>
                <a:ea typeface="+mn-ea"/>
                <a:cs typeface="+mn-cs"/>
              </a:rPr>
              <a:t> </a:t>
            </a:r>
            <a:r>
              <a:rPr lang="it-IT" sz="1200" kern="1200" dirty="0" err="1" smtClean="0">
                <a:solidFill>
                  <a:schemeClr val="tx1"/>
                </a:solidFill>
                <a:latin typeface="+mn-lt"/>
                <a:ea typeface="+mn-ea"/>
                <a:cs typeface="+mn-cs"/>
              </a:rPr>
              <a:t>Potential</a:t>
            </a:r>
            <a:r>
              <a:rPr lang="it-IT" sz="1200" kern="1200" dirty="0" smtClean="0">
                <a:solidFill>
                  <a:schemeClr val="tx1"/>
                </a:solidFill>
                <a:latin typeface="+mn-lt"/>
                <a:ea typeface="+mn-ea"/>
                <a:cs typeface="+mn-cs"/>
              </a:rPr>
              <a:t>).</a:t>
            </a:r>
            <a:endParaRPr lang="it-IT" dirty="0" smtClean="0"/>
          </a:p>
          <a:p>
            <a:r>
              <a:rPr lang="it-IT" sz="1200" b="1" kern="1200" dirty="0" smtClean="0">
                <a:solidFill>
                  <a:schemeClr val="tx1"/>
                </a:solidFill>
                <a:latin typeface="+mn-lt"/>
                <a:ea typeface="+mn-ea"/>
                <a:cs typeface="+mn-cs"/>
              </a:rPr>
              <a:t>Formula </a:t>
            </a:r>
            <a:endParaRPr lang="it-IT" dirty="0" smtClean="0"/>
          </a:p>
          <a:p>
            <a:r>
              <a:rPr lang="it-IT" sz="1200" b="1" kern="1200" dirty="0" smtClean="0">
                <a:solidFill>
                  <a:schemeClr val="tx1"/>
                </a:solidFill>
                <a:latin typeface="+mn-lt"/>
                <a:ea typeface="+mn-ea"/>
                <a:cs typeface="+mn-cs"/>
              </a:rPr>
              <a:t>NEP [kg NO</a:t>
            </a:r>
            <a:r>
              <a:rPr lang="it-IT" sz="1200" b="1" kern="1200" baseline="-25000" dirty="0" smtClean="0">
                <a:solidFill>
                  <a:schemeClr val="tx1"/>
                </a:solidFill>
                <a:latin typeface="+mn-lt"/>
                <a:ea typeface="+mn-ea"/>
                <a:cs typeface="+mn-cs"/>
              </a:rPr>
              <a:t>3</a:t>
            </a:r>
            <a:r>
              <a:rPr lang="it-IT" sz="1200" b="1" kern="1200" dirty="0" smtClean="0">
                <a:solidFill>
                  <a:schemeClr val="tx1"/>
                </a:solidFill>
                <a:latin typeface="+mn-lt"/>
                <a:ea typeface="+mn-ea"/>
                <a:cs typeface="+mn-cs"/>
              </a:rPr>
              <a:t>-/kg composto] </a:t>
            </a:r>
            <a:endParaRPr lang="it-IT" dirty="0" smtClean="0"/>
          </a:p>
          <a:p>
            <a:r>
              <a:rPr lang="it-IT" sz="1200" kern="1200" dirty="0" smtClean="0">
                <a:solidFill>
                  <a:schemeClr val="tx1"/>
                </a:solidFill>
                <a:latin typeface="+mn-lt"/>
                <a:ea typeface="+mn-ea"/>
                <a:cs typeface="+mn-cs"/>
              </a:rPr>
              <a:t>NO</a:t>
            </a:r>
            <a:r>
              <a:rPr lang="it-IT" sz="1200" kern="1200" baseline="-25000" dirty="0" smtClean="0">
                <a:solidFill>
                  <a:schemeClr val="tx1"/>
                </a:solidFill>
                <a:latin typeface="+mn-lt"/>
                <a:ea typeface="+mn-ea"/>
                <a:cs typeface="+mn-cs"/>
              </a:rPr>
              <a:t>3</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1 </a:t>
            </a:r>
            <a:endParaRPr lang="it-IT" dirty="0" smtClean="0"/>
          </a:p>
          <a:p>
            <a:r>
              <a:rPr lang="it-IT" sz="1200" kern="1200" dirty="0" smtClean="0">
                <a:solidFill>
                  <a:schemeClr val="tx1"/>
                </a:solidFill>
                <a:latin typeface="+mn-lt"/>
                <a:ea typeface="+mn-ea"/>
                <a:cs typeface="+mn-cs"/>
              </a:rPr>
              <a:t>NO</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1,35 </a:t>
            </a:r>
            <a:endParaRPr lang="it-IT" dirty="0" smtClean="0"/>
          </a:p>
          <a:p>
            <a:r>
              <a:rPr lang="it-IT" sz="1200" kern="1200" dirty="0" err="1" smtClean="0">
                <a:solidFill>
                  <a:schemeClr val="tx1"/>
                </a:solidFill>
                <a:latin typeface="+mn-lt"/>
                <a:ea typeface="+mn-ea"/>
                <a:cs typeface="+mn-cs"/>
              </a:rPr>
              <a:t>NO</a:t>
            </a:r>
            <a:r>
              <a:rPr lang="it-IT" sz="1200" kern="1200" baseline="-25000" dirty="0" err="1" smtClean="0">
                <a:solidFill>
                  <a:schemeClr val="tx1"/>
                </a:solidFill>
                <a:latin typeface="+mn-lt"/>
                <a:ea typeface="+mn-ea"/>
                <a:cs typeface="+mn-cs"/>
              </a:rPr>
              <a:t>x</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1,35 </a:t>
            </a:r>
            <a:endParaRPr lang="it-IT" dirty="0" smtClean="0"/>
          </a:p>
          <a:p>
            <a:r>
              <a:rPr lang="it-IT" sz="1200" kern="1200" dirty="0" smtClean="0">
                <a:solidFill>
                  <a:schemeClr val="tx1"/>
                </a:solidFill>
                <a:latin typeface="+mn-lt"/>
                <a:ea typeface="+mn-ea"/>
                <a:cs typeface="+mn-cs"/>
              </a:rPr>
              <a:t>NO </a:t>
            </a:r>
            <a:endParaRPr lang="it-IT" dirty="0" smtClean="0"/>
          </a:p>
          <a:p>
            <a:r>
              <a:rPr lang="it-IT" sz="1200" kern="1200" dirty="0" smtClean="0">
                <a:solidFill>
                  <a:schemeClr val="tx1"/>
                </a:solidFill>
                <a:latin typeface="+mn-lt"/>
                <a:ea typeface="+mn-ea"/>
                <a:cs typeface="+mn-cs"/>
              </a:rPr>
              <a:t>2,07 </a:t>
            </a:r>
            <a:endParaRPr lang="it-IT" dirty="0" smtClean="0"/>
          </a:p>
          <a:p>
            <a:r>
              <a:rPr lang="it-IT" sz="1200" kern="1200" dirty="0" smtClean="0">
                <a:solidFill>
                  <a:schemeClr val="tx1"/>
                </a:solidFill>
                <a:latin typeface="+mn-lt"/>
                <a:ea typeface="+mn-ea"/>
                <a:cs typeface="+mn-cs"/>
              </a:rPr>
              <a:t>N</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O </a:t>
            </a:r>
            <a:endParaRPr lang="it-IT" dirty="0" smtClean="0"/>
          </a:p>
          <a:p>
            <a:r>
              <a:rPr lang="it-IT" sz="1200" kern="1200" dirty="0" smtClean="0">
                <a:solidFill>
                  <a:schemeClr val="tx1"/>
                </a:solidFill>
                <a:latin typeface="+mn-lt"/>
                <a:ea typeface="+mn-ea"/>
                <a:cs typeface="+mn-cs"/>
              </a:rPr>
              <a:t>2,82 </a:t>
            </a:r>
            <a:endParaRPr lang="it-IT" dirty="0" smtClean="0"/>
          </a:p>
          <a:p>
            <a:r>
              <a:rPr lang="it-IT" sz="1200" kern="1200" dirty="0" smtClean="0">
                <a:solidFill>
                  <a:schemeClr val="tx1"/>
                </a:solidFill>
                <a:latin typeface="+mn-lt"/>
                <a:ea typeface="+mn-ea"/>
                <a:cs typeface="+mn-cs"/>
              </a:rPr>
              <a:t>NH</a:t>
            </a:r>
            <a:r>
              <a:rPr lang="it-IT" sz="1200" kern="1200" baseline="-25000" dirty="0" smtClean="0">
                <a:solidFill>
                  <a:schemeClr val="tx1"/>
                </a:solidFill>
                <a:latin typeface="+mn-lt"/>
                <a:ea typeface="+mn-ea"/>
                <a:cs typeface="+mn-cs"/>
              </a:rPr>
              <a:t>3</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3,64 </a:t>
            </a:r>
            <a:endParaRPr lang="it-IT" dirty="0" smtClean="0"/>
          </a:p>
          <a:p>
            <a:r>
              <a:rPr lang="it-IT" sz="1200" kern="1200" dirty="0" smtClean="0">
                <a:solidFill>
                  <a:schemeClr val="tx1"/>
                </a:solidFill>
                <a:latin typeface="+mn-lt"/>
                <a:ea typeface="+mn-ea"/>
                <a:cs typeface="+mn-cs"/>
              </a:rPr>
              <a:t>HCN </a:t>
            </a:r>
            <a:endParaRPr lang="it-IT" dirty="0" smtClean="0"/>
          </a:p>
          <a:p>
            <a:r>
              <a:rPr lang="it-IT" sz="1200" kern="1200" dirty="0" smtClean="0">
                <a:solidFill>
                  <a:schemeClr val="tx1"/>
                </a:solidFill>
                <a:latin typeface="+mn-lt"/>
                <a:ea typeface="+mn-ea"/>
                <a:cs typeface="+mn-cs"/>
              </a:rPr>
              <a:t>2,29 </a:t>
            </a:r>
            <a:endParaRPr lang="it-IT" dirty="0" smtClean="0"/>
          </a:p>
          <a:p>
            <a:r>
              <a:rPr lang="it-IT" sz="1200" kern="1200" dirty="0" smtClean="0">
                <a:solidFill>
                  <a:schemeClr val="tx1"/>
                </a:solidFill>
                <a:latin typeface="+mn-lt"/>
                <a:ea typeface="+mn-ea"/>
                <a:cs typeface="+mn-cs"/>
              </a:rPr>
              <a:t>N </a:t>
            </a:r>
            <a:endParaRPr lang="it-IT" dirty="0" smtClean="0"/>
          </a:p>
          <a:p>
            <a:r>
              <a:rPr lang="it-IT" sz="1200" kern="1200" dirty="0" smtClean="0">
                <a:solidFill>
                  <a:schemeClr val="tx1"/>
                </a:solidFill>
                <a:latin typeface="+mn-lt"/>
                <a:ea typeface="+mn-ea"/>
                <a:cs typeface="+mn-cs"/>
              </a:rPr>
              <a:t>4,43 </a:t>
            </a:r>
            <a:endParaRPr lang="it-IT" dirty="0" smtClean="0"/>
          </a:p>
          <a:p>
            <a:r>
              <a:rPr lang="it-IT" sz="1200" kern="1200" dirty="0" smtClean="0">
                <a:solidFill>
                  <a:schemeClr val="tx1"/>
                </a:solidFill>
                <a:latin typeface="+mn-lt"/>
                <a:ea typeface="+mn-ea"/>
                <a:cs typeface="+mn-cs"/>
              </a:rPr>
              <a:t>PO</a:t>
            </a:r>
            <a:r>
              <a:rPr lang="it-IT" sz="1200" kern="1200" baseline="-25000" dirty="0" smtClean="0">
                <a:solidFill>
                  <a:schemeClr val="tx1"/>
                </a:solidFill>
                <a:latin typeface="+mn-lt"/>
                <a:ea typeface="+mn-ea"/>
                <a:cs typeface="+mn-cs"/>
              </a:rPr>
              <a:t>4</a:t>
            </a:r>
            <a:r>
              <a:rPr lang="it-IT" sz="1200" kern="1200" baseline="30000" dirty="0" smtClean="0">
                <a:solidFill>
                  <a:schemeClr val="tx1"/>
                </a:solidFill>
                <a:latin typeface="+mn-lt"/>
                <a:ea typeface="+mn-ea"/>
                <a:cs typeface="+mn-cs"/>
              </a:rPr>
              <a:t>---</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10,45 </a:t>
            </a:r>
            <a:endParaRPr lang="it-IT" dirty="0" smtClean="0"/>
          </a:p>
          <a:p>
            <a:r>
              <a:rPr lang="it-IT" sz="1200" kern="1200" dirty="0" smtClean="0">
                <a:solidFill>
                  <a:schemeClr val="tx1"/>
                </a:solidFill>
                <a:latin typeface="+mn-lt"/>
                <a:ea typeface="+mn-ea"/>
                <a:cs typeface="+mn-cs"/>
              </a:rPr>
              <a:t>P </a:t>
            </a:r>
            <a:endParaRPr lang="it-IT" dirty="0" smtClean="0"/>
          </a:p>
          <a:p>
            <a:r>
              <a:rPr lang="it-IT" sz="1200" kern="1200" dirty="0" smtClean="0">
                <a:solidFill>
                  <a:schemeClr val="tx1"/>
                </a:solidFill>
                <a:latin typeface="+mn-lt"/>
                <a:ea typeface="+mn-ea"/>
                <a:cs typeface="+mn-cs"/>
              </a:rPr>
              <a:t>32,03 </a:t>
            </a:r>
            <a:endParaRPr lang="it-IT" dirty="0" smtClean="0"/>
          </a:p>
          <a:p>
            <a:r>
              <a:rPr lang="it-IT" sz="1200" i="1" kern="1200" dirty="0" smtClean="0">
                <a:solidFill>
                  <a:schemeClr val="tx1"/>
                </a:solidFill>
                <a:latin typeface="+mn-lt"/>
                <a:ea typeface="+mn-ea"/>
                <a:cs typeface="+mn-cs"/>
              </a:rPr>
              <a:t>Fattori di standardizzazione per i principali responsabili dell’eutrofizzazione</a:t>
            </a:r>
            <a:endParaRPr lang="it-IT" dirty="0" smtClean="0"/>
          </a:p>
          <a:p>
            <a:r>
              <a:rPr lang="it-IT" sz="1200" b="1" kern="1200" dirty="0" smtClean="0">
                <a:solidFill>
                  <a:schemeClr val="tx1"/>
                </a:solidFill>
                <a:latin typeface="+mn-lt"/>
                <a:ea typeface="+mn-ea"/>
                <a:cs typeface="+mn-cs"/>
              </a:rPr>
              <a:t>Formazione di smog fotochimico (</a:t>
            </a:r>
            <a:r>
              <a:rPr lang="it-IT" sz="1200" b="1" i="1" kern="1200" dirty="0" err="1" smtClean="0">
                <a:solidFill>
                  <a:schemeClr val="tx1"/>
                </a:solidFill>
                <a:latin typeface="+mn-lt"/>
                <a:ea typeface="+mn-ea"/>
                <a:cs typeface="+mn-cs"/>
              </a:rPr>
              <a:t>photo-smog</a:t>
            </a:r>
            <a:r>
              <a:rPr lang="it-IT" sz="1200" b="1"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Sotto il nome di smog estivo vengono raggruppate tutte quelle sostanze organiche volatili che portano alla formazione fotochimica (in presenza di radiazione solare) di ozono troposferico. </a:t>
            </a:r>
            <a:endParaRPr lang="it-IT" dirty="0" smtClean="0"/>
          </a:p>
          <a:p>
            <a:r>
              <a:rPr lang="it-IT" sz="1200" kern="1200" dirty="0" smtClean="0">
                <a:solidFill>
                  <a:schemeClr val="tx1"/>
                </a:solidFill>
                <a:latin typeface="+mn-lt"/>
                <a:ea typeface="+mn-ea"/>
                <a:cs typeface="+mn-cs"/>
              </a:rPr>
              <a:t>Il fattore di caratterizzazione è chiamato potenziale di formazione di ozono fotochimico (POCP, </a:t>
            </a:r>
            <a:r>
              <a:rPr lang="it-IT" sz="1200" kern="1200" dirty="0" err="1" smtClean="0">
                <a:solidFill>
                  <a:schemeClr val="tx1"/>
                </a:solidFill>
                <a:latin typeface="+mn-lt"/>
                <a:ea typeface="+mn-ea"/>
                <a:cs typeface="+mn-cs"/>
              </a:rPr>
              <a:t>Photochemical</a:t>
            </a:r>
            <a:r>
              <a:rPr lang="it-IT" sz="1200" kern="1200" dirty="0" smtClean="0">
                <a:solidFill>
                  <a:schemeClr val="tx1"/>
                </a:solidFill>
                <a:latin typeface="+mn-lt"/>
                <a:ea typeface="+mn-ea"/>
                <a:cs typeface="+mn-cs"/>
              </a:rPr>
              <a:t> </a:t>
            </a:r>
            <a:r>
              <a:rPr lang="it-IT" sz="1200" kern="1200" dirty="0" err="1" smtClean="0">
                <a:solidFill>
                  <a:schemeClr val="tx1"/>
                </a:solidFill>
                <a:latin typeface="+mn-lt"/>
                <a:ea typeface="+mn-ea"/>
                <a:cs typeface="+mn-cs"/>
              </a:rPr>
              <a:t>Ozone</a:t>
            </a:r>
            <a:r>
              <a:rPr lang="it-IT" sz="1200" kern="1200" dirty="0" smtClean="0">
                <a:solidFill>
                  <a:schemeClr val="tx1"/>
                </a:solidFill>
                <a:latin typeface="+mn-lt"/>
                <a:ea typeface="+mn-ea"/>
                <a:cs typeface="+mn-cs"/>
              </a:rPr>
              <a:t> </a:t>
            </a:r>
            <a:r>
              <a:rPr lang="it-IT" sz="1200" kern="1200" dirty="0" err="1" smtClean="0">
                <a:solidFill>
                  <a:schemeClr val="tx1"/>
                </a:solidFill>
                <a:latin typeface="+mn-lt"/>
                <a:ea typeface="+mn-ea"/>
                <a:cs typeface="+mn-cs"/>
              </a:rPr>
              <a:t>Creation</a:t>
            </a:r>
            <a:r>
              <a:rPr lang="it-IT" sz="1200" kern="1200" dirty="0" smtClean="0">
                <a:solidFill>
                  <a:schemeClr val="tx1"/>
                </a:solidFill>
                <a:latin typeface="+mn-lt"/>
                <a:ea typeface="+mn-ea"/>
                <a:cs typeface="+mn-cs"/>
              </a:rPr>
              <a:t> </a:t>
            </a:r>
            <a:r>
              <a:rPr lang="it-IT" sz="1200" kern="1200" dirty="0" err="1" smtClean="0">
                <a:solidFill>
                  <a:schemeClr val="tx1"/>
                </a:solidFill>
                <a:latin typeface="+mn-lt"/>
                <a:ea typeface="+mn-ea"/>
                <a:cs typeface="+mn-cs"/>
              </a:rPr>
              <a:t>Potential</a:t>
            </a:r>
            <a:r>
              <a:rPr lang="it-IT" sz="1200" kern="1200" dirty="0" smtClean="0">
                <a:solidFill>
                  <a:schemeClr val="tx1"/>
                </a:solidFill>
                <a:latin typeface="+mn-lt"/>
                <a:ea typeface="+mn-ea"/>
                <a:cs typeface="+mn-cs"/>
              </a:rPr>
              <a:t>) e la sostanza di riferimento è l'etilene (C</a:t>
            </a:r>
            <a:r>
              <a:rPr lang="it-IT" sz="1200" kern="1200" baseline="-25000" dirty="0" smtClean="0">
                <a:solidFill>
                  <a:schemeClr val="tx1"/>
                </a:solidFill>
                <a:latin typeface="+mn-lt"/>
                <a:ea typeface="+mn-ea"/>
                <a:cs typeface="+mn-cs"/>
              </a:rPr>
              <a:t>2</a:t>
            </a:r>
            <a:r>
              <a:rPr lang="it-IT" sz="1200" kern="1200" dirty="0" smtClean="0">
                <a:solidFill>
                  <a:schemeClr val="tx1"/>
                </a:solidFill>
                <a:latin typeface="+mn-lt"/>
                <a:ea typeface="+mn-ea"/>
                <a:cs typeface="+mn-cs"/>
              </a:rPr>
              <a:t>H</a:t>
            </a:r>
            <a:r>
              <a:rPr lang="it-IT" sz="1200" kern="1200" baseline="-25000" dirty="0" smtClean="0">
                <a:solidFill>
                  <a:schemeClr val="tx1"/>
                </a:solidFill>
                <a:latin typeface="+mn-lt"/>
                <a:ea typeface="+mn-ea"/>
                <a:cs typeface="+mn-cs"/>
              </a:rPr>
              <a:t>4</a:t>
            </a:r>
            <a:r>
              <a:rPr lang="it-IT" sz="1200" kern="1200" dirty="0" smtClean="0">
                <a:solidFill>
                  <a:schemeClr val="tx1"/>
                </a:solidFill>
                <a:latin typeface="+mn-lt"/>
                <a:ea typeface="+mn-ea"/>
                <a:cs typeface="+mn-cs"/>
              </a:rPr>
              <a:t>). </a:t>
            </a:r>
            <a:endParaRPr lang="it-IT" dirty="0" smtClean="0"/>
          </a:p>
          <a:p>
            <a:r>
              <a:rPr lang="it-IT" sz="1200" kern="1200" dirty="0" smtClean="0">
                <a:solidFill>
                  <a:schemeClr val="tx1"/>
                </a:solidFill>
                <a:latin typeface="+mn-lt"/>
                <a:ea typeface="+mn-ea"/>
                <a:cs typeface="+mn-cs"/>
              </a:rPr>
              <a:t>  </a:t>
            </a:r>
            <a:endParaRPr lang="it-IT" dirty="0" smtClean="0"/>
          </a:p>
          <a:p>
            <a:r>
              <a:rPr lang="it-IT" sz="1200" b="1" kern="1200" dirty="0" smtClean="0">
                <a:solidFill>
                  <a:schemeClr val="tx1"/>
                </a:solidFill>
                <a:latin typeface="+mn-lt"/>
                <a:ea typeface="+mn-ea"/>
                <a:cs typeface="+mn-cs"/>
              </a:rPr>
              <a:t>Composto </a:t>
            </a:r>
            <a:endParaRPr lang="it-IT" dirty="0" smtClean="0"/>
          </a:p>
          <a:p>
            <a:r>
              <a:rPr lang="it-IT" sz="1200" b="1" kern="1200" dirty="0" smtClean="0">
                <a:solidFill>
                  <a:schemeClr val="tx1"/>
                </a:solidFill>
                <a:latin typeface="+mn-lt"/>
                <a:ea typeface="+mn-ea"/>
                <a:cs typeface="+mn-cs"/>
              </a:rPr>
              <a:t>POCP [g C</a:t>
            </a:r>
            <a:r>
              <a:rPr lang="it-IT" sz="1200" b="1" kern="1200" baseline="-25000" dirty="0" smtClean="0">
                <a:solidFill>
                  <a:schemeClr val="tx1"/>
                </a:solidFill>
                <a:latin typeface="+mn-lt"/>
                <a:ea typeface="+mn-ea"/>
                <a:cs typeface="+mn-cs"/>
              </a:rPr>
              <a:t>2</a:t>
            </a:r>
            <a:r>
              <a:rPr lang="it-IT" sz="1200" b="1" kern="1200" dirty="0" smtClean="0">
                <a:solidFill>
                  <a:schemeClr val="tx1"/>
                </a:solidFill>
                <a:latin typeface="+mn-lt"/>
                <a:ea typeface="+mn-ea"/>
                <a:cs typeface="+mn-cs"/>
              </a:rPr>
              <a:t>H</a:t>
            </a:r>
            <a:r>
              <a:rPr lang="it-IT" sz="1200" b="1" kern="1200" baseline="-25000" dirty="0" smtClean="0">
                <a:solidFill>
                  <a:schemeClr val="tx1"/>
                </a:solidFill>
                <a:latin typeface="+mn-lt"/>
                <a:ea typeface="+mn-ea"/>
                <a:cs typeface="+mn-cs"/>
              </a:rPr>
              <a:t>4</a:t>
            </a:r>
            <a:r>
              <a:rPr lang="it-IT" sz="1200" b="1" kern="1200" dirty="0" smtClean="0">
                <a:solidFill>
                  <a:schemeClr val="tx1"/>
                </a:solidFill>
                <a:latin typeface="+mn-lt"/>
                <a:ea typeface="+mn-ea"/>
                <a:cs typeface="+mn-cs"/>
              </a:rPr>
              <a:t>/g di composto] </a:t>
            </a:r>
            <a:endParaRPr lang="it-IT" dirty="0" smtClean="0"/>
          </a:p>
          <a:p>
            <a:r>
              <a:rPr lang="it-IT" sz="1200" kern="1200" dirty="0" smtClean="0">
                <a:solidFill>
                  <a:schemeClr val="tx1"/>
                </a:solidFill>
                <a:latin typeface="+mn-lt"/>
                <a:ea typeface="+mn-ea"/>
                <a:cs typeface="+mn-cs"/>
              </a:rPr>
              <a:t>metano </a:t>
            </a:r>
            <a:endParaRPr lang="it-IT" dirty="0" smtClean="0"/>
          </a:p>
          <a:p>
            <a:r>
              <a:rPr lang="it-IT" sz="1200" kern="1200" dirty="0" smtClean="0">
                <a:solidFill>
                  <a:schemeClr val="tx1"/>
                </a:solidFill>
                <a:latin typeface="+mn-lt"/>
                <a:ea typeface="+mn-ea"/>
                <a:cs typeface="+mn-cs"/>
              </a:rPr>
              <a:t>0,007 </a:t>
            </a:r>
            <a:endParaRPr lang="it-IT" dirty="0" smtClean="0"/>
          </a:p>
          <a:p>
            <a:r>
              <a:rPr lang="it-IT" sz="1200" kern="1200" dirty="0" smtClean="0">
                <a:solidFill>
                  <a:schemeClr val="tx1"/>
                </a:solidFill>
                <a:latin typeface="+mn-lt"/>
                <a:ea typeface="+mn-ea"/>
                <a:cs typeface="+mn-cs"/>
              </a:rPr>
              <a:t>etano </a:t>
            </a:r>
            <a:endParaRPr lang="it-IT" dirty="0" smtClean="0"/>
          </a:p>
          <a:p>
            <a:r>
              <a:rPr lang="it-IT" sz="1200" kern="1200" dirty="0" smtClean="0">
                <a:solidFill>
                  <a:schemeClr val="tx1"/>
                </a:solidFill>
                <a:latin typeface="+mn-lt"/>
                <a:ea typeface="+mn-ea"/>
                <a:cs typeface="+mn-cs"/>
              </a:rPr>
              <a:t>0,100 </a:t>
            </a:r>
            <a:endParaRPr lang="it-IT" dirty="0" smtClean="0"/>
          </a:p>
          <a:p>
            <a:r>
              <a:rPr lang="it-IT" sz="1200" kern="1200" dirty="0" smtClean="0">
                <a:solidFill>
                  <a:schemeClr val="tx1"/>
                </a:solidFill>
                <a:latin typeface="+mn-lt"/>
                <a:ea typeface="+mn-ea"/>
                <a:cs typeface="+mn-cs"/>
              </a:rPr>
              <a:t>propano </a:t>
            </a:r>
            <a:endParaRPr lang="it-IT" dirty="0" smtClean="0"/>
          </a:p>
          <a:p>
            <a:r>
              <a:rPr lang="it-IT" sz="1200" kern="1200" dirty="0" smtClean="0">
                <a:solidFill>
                  <a:schemeClr val="tx1"/>
                </a:solidFill>
                <a:latin typeface="+mn-lt"/>
                <a:ea typeface="+mn-ea"/>
                <a:cs typeface="+mn-cs"/>
              </a:rPr>
              <a:t>0,500 </a:t>
            </a:r>
            <a:endParaRPr lang="it-IT" dirty="0" smtClean="0"/>
          </a:p>
          <a:p>
            <a:r>
              <a:rPr lang="it-IT" sz="1200" kern="1200" dirty="0" smtClean="0">
                <a:solidFill>
                  <a:schemeClr val="tx1"/>
                </a:solidFill>
                <a:latin typeface="+mn-lt"/>
                <a:ea typeface="+mn-ea"/>
                <a:cs typeface="+mn-cs"/>
              </a:rPr>
              <a:t>aldeidi </a:t>
            </a:r>
            <a:endParaRPr lang="it-IT" dirty="0" smtClean="0"/>
          </a:p>
          <a:p>
            <a:r>
              <a:rPr lang="it-IT" sz="1200" kern="1200" dirty="0" smtClean="0">
                <a:solidFill>
                  <a:schemeClr val="tx1"/>
                </a:solidFill>
                <a:latin typeface="+mn-lt"/>
                <a:ea typeface="+mn-ea"/>
                <a:cs typeface="+mn-cs"/>
              </a:rPr>
              <a:t>0,3±0,2 </a:t>
            </a:r>
            <a:endParaRPr lang="it-IT" dirty="0" smtClean="0"/>
          </a:p>
          <a:p>
            <a:r>
              <a:rPr lang="it-IT" sz="1200" kern="1200" dirty="0" smtClean="0">
                <a:solidFill>
                  <a:schemeClr val="tx1"/>
                </a:solidFill>
                <a:latin typeface="+mn-lt"/>
                <a:ea typeface="+mn-ea"/>
                <a:cs typeface="+mn-cs"/>
              </a:rPr>
              <a:t>CO </a:t>
            </a:r>
            <a:endParaRPr lang="it-IT" dirty="0" smtClean="0"/>
          </a:p>
          <a:p>
            <a:r>
              <a:rPr lang="it-IT" sz="1200" kern="1200" dirty="0" smtClean="0">
                <a:solidFill>
                  <a:schemeClr val="tx1"/>
                </a:solidFill>
                <a:latin typeface="+mn-lt"/>
                <a:ea typeface="+mn-ea"/>
                <a:cs typeface="+mn-cs"/>
              </a:rPr>
              <a:t>0,040 </a:t>
            </a:r>
            <a:endParaRPr lang="it-IT" dirty="0" smtClean="0"/>
          </a:p>
          <a:p>
            <a:r>
              <a:rPr lang="it-IT" sz="1200" kern="1200" dirty="0" smtClean="0">
                <a:solidFill>
                  <a:schemeClr val="tx1"/>
                </a:solidFill>
                <a:latin typeface="+mn-lt"/>
                <a:ea typeface="+mn-ea"/>
                <a:cs typeface="+mn-cs"/>
              </a:rPr>
              <a:t>metanolo </a:t>
            </a:r>
            <a:endParaRPr lang="it-IT" dirty="0" smtClean="0"/>
          </a:p>
          <a:p>
            <a:r>
              <a:rPr lang="it-IT" sz="1200" kern="1200" dirty="0" smtClean="0">
                <a:solidFill>
                  <a:schemeClr val="tx1"/>
                </a:solidFill>
                <a:latin typeface="+mn-lt"/>
                <a:ea typeface="+mn-ea"/>
                <a:cs typeface="+mn-cs"/>
              </a:rPr>
              <a:t>0,123 </a:t>
            </a:r>
            <a:endParaRPr lang="it-IT" dirty="0" smtClean="0"/>
          </a:p>
          <a:p>
            <a:r>
              <a:rPr lang="it-IT" sz="1200" kern="1200" dirty="0" smtClean="0">
                <a:solidFill>
                  <a:schemeClr val="tx1"/>
                </a:solidFill>
                <a:latin typeface="+mn-lt"/>
                <a:ea typeface="+mn-ea"/>
                <a:cs typeface="+mn-cs"/>
              </a:rPr>
              <a:t>etanolo </a:t>
            </a:r>
            <a:endParaRPr lang="it-IT" dirty="0" smtClean="0"/>
          </a:p>
          <a:p>
            <a:r>
              <a:rPr lang="it-IT" sz="1200" kern="1200" dirty="0" smtClean="0">
                <a:solidFill>
                  <a:schemeClr val="tx1"/>
                </a:solidFill>
                <a:latin typeface="+mn-lt"/>
                <a:ea typeface="+mn-ea"/>
                <a:cs typeface="+mn-cs"/>
              </a:rPr>
              <a:t>0,268 </a:t>
            </a:r>
            <a:endParaRPr lang="it-IT" dirty="0" smtClean="0"/>
          </a:p>
          <a:p>
            <a:r>
              <a:rPr lang="it-IT" sz="1200" u="sng" kern="1200" dirty="0" smtClean="0">
                <a:solidFill>
                  <a:schemeClr val="tx1"/>
                </a:solidFill>
                <a:latin typeface="+mn-lt"/>
                <a:ea typeface="+mn-ea"/>
                <a:cs typeface="+mn-cs"/>
              </a:rPr>
              <a:t>  </a:t>
            </a:r>
            <a:endParaRPr lang="it-IT" dirty="0" smtClean="0"/>
          </a:p>
          <a:p>
            <a:r>
              <a:rPr lang="it-IT" sz="1200" i="1" kern="1200" dirty="0" smtClean="0">
                <a:solidFill>
                  <a:schemeClr val="tx1"/>
                </a:solidFill>
                <a:latin typeface="+mn-lt"/>
                <a:ea typeface="+mn-ea"/>
                <a:cs typeface="+mn-cs"/>
              </a:rPr>
              <a:t>Fattori di standardizzazione per i principali responsabili dello smog fotochimico. </a:t>
            </a:r>
            <a:endParaRPr lang="it-IT" dirty="0" smtClean="0"/>
          </a:p>
          <a:p>
            <a:r>
              <a:rPr lang="it-IT" dirty="0" smtClean="0"/>
              <a:t> </a:t>
            </a:r>
          </a:p>
          <a:p>
            <a:r>
              <a:rPr lang="it-IT" b="1" dirty="0" smtClean="0"/>
              <a:t>Rifiuti Solidi </a:t>
            </a:r>
            <a:endParaRPr lang="it-IT" dirty="0" smtClean="0"/>
          </a:p>
          <a:p>
            <a:r>
              <a:rPr lang="it-IT" dirty="0" smtClean="0"/>
              <a:t>L'indicatore in questione raggruppa tutti i rifiuti di tipo solido che vengono generati in una qualsiasi attività nel ciclo di vita di un prodotto, come ad esempio durante la generazione di energia elettrica necessaria per una data lavorazione, oppure durante la produzione delle lamiere di acciaio.</a:t>
            </a:r>
          </a:p>
          <a:p>
            <a:r>
              <a:rPr lang="it-IT" dirty="0" smtClean="0"/>
              <a:t>Non esistono per questo indicatore dei fattori di caratterizzazione ed ogni sostanza viene sommata alle altre semplicemente tenendo conto della quantità emessa in massa.</a:t>
            </a:r>
          </a:p>
          <a:p>
            <a:r>
              <a:rPr lang="it-IT" sz="1200" b="1" u="sng" kern="1200" dirty="0" smtClean="0">
                <a:solidFill>
                  <a:schemeClr val="tx1"/>
                </a:solidFill>
                <a:latin typeface="+mn-lt"/>
                <a:ea typeface="+mn-ea"/>
                <a:cs typeface="+mn-cs"/>
              </a:rPr>
              <a:t/>
            </a:r>
            <a:br>
              <a:rPr lang="it-IT" sz="1200" b="1" u="sng" kern="1200" dirty="0" smtClean="0">
                <a:solidFill>
                  <a:schemeClr val="tx1"/>
                </a:solidFill>
                <a:latin typeface="+mn-lt"/>
                <a:ea typeface="+mn-ea"/>
                <a:cs typeface="+mn-cs"/>
              </a:rPr>
            </a:br>
            <a:r>
              <a:rPr lang="it-IT" b="1" u="none" strike="noStrike" dirty="0" smtClean="0"/>
              <a:t>3.3 </a:t>
            </a:r>
            <a:r>
              <a:rPr lang="it-IT" b="1" dirty="0" smtClean="0"/>
              <a:t>Normalizzazione</a:t>
            </a:r>
            <a:r>
              <a:rPr lang="it-IT" dirty="0" smtClean="0"/>
              <a:t> </a:t>
            </a:r>
          </a:p>
          <a:p>
            <a:r>
              <a:rPr lang="it-IT" dirty="0" smtClean="0"/>
              <a:t>  </a:t>
            </a:r>
          </a:p>
          <a:p>
            <a:r>
              <a:rPr lang="it-IT" dirty="0" smtClean="0"/>
              <a:t>Molti metodi permettono ai risultati delle categorie di impatto di essere confrontati con un valore di riferimento. </a:t>
            </a:r>
          </a:p>
          <a:p>
            <a:r>
              <a:rPr lang="it-IT" dirty="0" smtClean="0"/>
              <a:t>Ciò significa che la categoria di impatto è divisa a seconda del riferimento. </a:t>
            </a:r>
          </a:p>
          <a:p>
            <a:r>
              <a:rPr lang="it-IT" dirty="0" smtClean="0"/>
              <a:t>Questo può essere scelto a seconda dei casi, ma in generale si adotta il carico medio annuale, in una nazione o in un continente, diviso per il numero degli abitanti.</a:t>
            </a:r>
          </a:p>
          <a:p>
            <a:r>
              <a:rPr lang="it-IT" dirty="0" smtClean="0"/>
              <a:t>Il metodo da noi scelto per questa fase è il metodo pubblicato da CML, Università di </a:t>
            </a:r>
            <a:r>
              <a:rPr lang="it-IT" dirty="0" err="1" smtClean="0"/>
              <a:t>Leiden</a:t>
            </a:r>
            <a:r>
              <a:rPr lang="it-IT" dirty="0" smtClean="0"/>
              <a:t> nell’Ottobre 1992. </a:t>
            </a:r>
          </a:p>
          <a:p>
            <a:r>
              <a:rPr lang="it-IT" dirty="0" smtClean="0"/>
              <a:t>Il primo e probabilmente più diffuso manuale di normalizzazione, fu pubblicato nel 1993 da </a:t>
            </a:r>
            <a:r>
              <a:rPr lang="it-IT" dirty="0" err="1" smtClean="0"/>
              <a:t>CML</a:t>
            </a:r>
            <a:r>
              <a:rPr lang="it-IT" dirty="0" smtClean="0"/>
              <a:t>. </a:t>
            </a:r>
          </a:p>
          <a:p>
            <a:r>
              <a:rPr lang="it-IT" dirty="0" smtClean="0"/>
              <a:t>Questo manuale fu pubblicato estrapolando i dati dal Registro Olandese per le Emissioni. </a:t>
            </a:r>
          </a:p>
          <a:p>
            <a:r>
              <a:rPr lang="it-IT" dirty="0" smtClean="0"/>
              <a:t>La maggior parte dei fattori era semplicemente moltiplicata per 100, per poterli rapportare a livello mondiale, essendo il contributo dell’Olanda al </a:t>
            </a:r>
            <a:r>
              <a:rPr lang="it-IT" dirty="0" err="1" smtClean="0"/>
              <a:t>Gross</a:t>
            </a:r>
            <a:r>
              <a:rPr lang="it-IT" dirty="0" smtClean="0"/>
              <a:t> National </a:t>
            </a:r>
            <a:r>
              <a:rPr lang="it-IT" dirty="0" err="1" smtClean="0"/>
              <a:t>Product</a:t>
            </a:r>
            <a:r>
              <a:rPr lang="it-IT" dirty="0" smtClean="0"/>
              <a:t>, solo dell’1%. </a:t>
            </a:r>
          </a:p>
          <a:p>
            <a:r>
              <a:rPr lang="it-IT" dirty="0" smtClean="0"/>
              <a:t>Un eccezione fu fatta per i cambiamenti climatici e per l’impoverimento dello strato di ozono. </a:t>
            </a:r>
          </a:p>
          <a:p>
            <a:r>
              <a:rPr lang="it-IT" dirty="0" smtClean="0"/>
              <a:t>Questi fattori furono direttamente presi dall’IPCC, e si suppone che riflettano le emissioni mondiali. </a:t>
            </a:r>
          </a:p>
          <a:p>
            <a:r>
              <a:rPr lang="it-IT" dirty="0" smtClean="0"/>
              <a:t>Al fine di rendere tali fattori più gestibili, sono stati divisi per la popolazione mondiale (circa 6.000.000.000). </a:t>
            </a:r>
          </a:p>
          <a:p>
            <a:r>
              <a:rPr lang="it-IT" dirty="0" smtClean="0"/>
              <a:t>Un recente progetto a cura di IVAM-ER e </a:t>
            </a:r>
            <a:r>
              <a:rPr lang="it-IT" dirty="0" err="1" smtClean="0"/>
              <a:t>PRè</a:t>
            </a:r>
            <a:r>
              <a:rPr lang="it-IT" dirty="0" smtClean="0"/>
              <a:t>, sotto la tutela di VROM e RIZA, in Olanda è stato pubblicato sotto forma di tre nuovi manuali di fattori di normalizzazione. </a:t>
            </a:r>
          </a:p>
          <a:p>
            <a:r>
              <a:rPr lang="it-IT" dirty="0" smtClean="0"/>
              <a:t>Essi sono per la maggior parte basati sul registro delle emissioni (anno 1994) e su alcune altre fonti. </a:t>
            </a:r>
          </a:p>
          <a:p>
            <a:r>
              <a:rPr lang="it-IT" dirty="0" smtClean="0"/>
              <a:t>I livelli di normalizzazione sono: </a:t>
            </a:r>
          </a:p>
          <a:p>
            <a:r>
              <a:rPr lang="it-IT" u="sng" dirty="0" smtClean="0"/>
              <a:t>Territorio olandese</a:t>
            </a:r>
            <a:r>
              <a:rPr lang="it-IT" dirty="0" smtClean="0"/>
              <a:t>: tutte le emissioni emesse in Olanda e tutti i tipi di materie prime usate. </a:t>
            </a:r>
          </a:p>
          <a:p>
            <a:r>
              <a:rPr lang="it-IT" u="sng" dirty="0" smtClean="0"/>
              <a:t>Consumatore olandese</a:t>
            </a:r>
            <a:r>
              <a:rPr lang="it-IT" dirty="0" smtClean="0"/>
              <a:t>: sono stati aggiunti gli effetti dovuti alle importazioni e sono stati levati quelli dovuti alle esportazioni. </a:t>
            </a:r>
          </a:p>
          <a:p>
            <a:r>
              <a:rPr lang="it-IT" u="sng" dirty="0" smtClean="0"/>
              <a:t>Territorio europeo (CE, Svizzera, Austria e Norvegia)</a:t>
            </a:r>
            <a:r>
              <a:rPr lang="it-IT" dirty="0" smtClean="0"/>
              <a:t>: La maggior parte dei dati sono quelli originali europei (in parte estrapolati da quelli svizzeri e olandesi). Il consumo di energia in una regione era stato preso come base per l’estrapolazione.</a:t>
            </a:r>
            <a:r>
              <a:rPr lang="it-IT" sz="1200" dirty="0" smtClean="0"/>
              <a:t> </a:t>
            </a:r>
            <a:endParaRPr lang="it-IT" dirty="0" smtClean="0"/>
          </a:p>
          <a:p>
            <a:r>
              <a:rPr lang="it-IT" i="1" dirty="0" smtClean="0"/>
              <a:t>Esempio di fattori di normalizzazione. </a:t>
            </a:r>
            <a:r>
              <a:rPr lang="it-IT" i="1" dirty="0" err="1" smtClean="0"/>
              <a:t>Centre</a:t>
            </a:r>
            <a:r>
              <a:rPr lang="it-IT" i="1" dirty="0" smtClean="0"/>
              <a:t> </a:t>
            </a:r>
            <a:r>
              <a:rPr lang="it-IT" i="1" dirty="0" err="1" smtClean="0"/>
              <a:t>for</a:t>
            </a:r>
            <a:r>
              <a:rPr lang="it-IT" i="1" dirty="0" smtClean="0"/>
              <a:t> </a:t>
            </a:r>
            <a:r>
              <a:rPr lang="it-IT" i="1" dirty="0" err="1" smtClean="0"/>
              <a:t>Environmental</a:t>
            </a:r>
            <a:r>
              <a:rPr lang="it-IT" i="1" dirty="0" smtClean="0"/>
              <a:t> </a:t>
            </a:r>
            <a:r>
              <a:rPr lang="it-IT" i="1" dirty="0" err="1" smtClean="0"/>
              <a:t>Studies</a:t>
            </a:r>
            <a:r>
              <a:rPr lang="it-IT" i="1" dirty="0" smtClean="0"/>
              <a:t> (CML), </a:t>
            </a:r>
            <a:r>
              <a:rPr lang="it-IT" i="1" dirty="0" err="1" smtClean="0"/>
              <a:t>University</a:t>
            </a:r>
            <a:r>
              <a:rPr lang="it-IT" i="1" dirty="0" smtClean="0"/>
              <a:t> </a:t>
            </a:r>
            <a:r>
              <a:rPr lang="it-IT" i="1" dirty="0" err="1" smtClean="0"/>
              <a:t>of</a:t>
            </a:r>
            <a:r>
              <a:rPr lang="it-IT" i="1" dirty="0" smtClean="0"/>
              <a:t> </a:t>
            </a:r>
            <a:r>
              <a:rPr lang="it-IT" i="1" dirty="0" err="1" smtClean="0"/>
              <a:t>Leiden</a:t>
            </a:r>
            <a:r>
              <a:rPr lang="it-IT" i="1" dirty="0" smtClean="0"/>
              <a:t>, 1992. </a:t>
            </a:r>
            <a:endParaRPr lang="it-IT" dirty="0" smtClean="0"/>
          </a:p>
          <a:p>
            <a:r>
              <a:rPr lang="it-IT" dirty="0" smtClean="0"/>
              <a:t>  </a:t>
            </a:r>
          </a:p>
          <a:p>
            <a:r>
              <a:rPr lang="it-IT" b="1" u="none" strike="noStrike" dirty="0" smtClean="0"/>
              <a:t>3.4 </a:t>
            </a:r>
            <a:r>
              <a:rPr lang="it-IT" b="1" dirty="0" smtClean="0"/>
              <a:t>Pesatura</a:t>
            </a:r>
            <a:r>
              <a:rPr lang="it-IT" dirty="0" smtClean="0"/>
              <a:t> </a:t>
            </a:r>
          </a:p>
          <a:p>
            <a:r>
              <a:rPr lang="it-IT" dirty="0" smtClean="0"/>
              <a:t>  </a:t>
            </a:r>
          </a:p>
          <a:p>
            <a:r>
              <a:rPr lang="it-IT" dirty="0" smtClean="0"/>
              <a:t>Alcuni metodi permettono la pesatura tra diverse categorie d’impatto. </a:t>
            </a:r>
          </a:p>
          <a:p>
            <a:r>
              <a:rPr lang="it-IT" dirty="0" smtClean="0"/>
              <a:t>Ciò significa che i risultati delle categorie d’impatto sono moltiplicati per dei fattori di peso, e sono fra loro addizionati per ottenere un valore globale. </a:t>
            </a:r>
          </a:p>
          <a:p>
            <a:r>
              <a:rPr lang="it-IT" b="1" u="sng" dirty="0" smtClean="0"/>
              <a:t/>
            </a:r>
            <a:br>
              <a:rPr lang="it-IT" b="1" u="sng" dirty="0" smtClean="0"/>
            </a:br>
            <a:r>
              <a:rPr lang="it-IT" b="1" dirty="0" smtClean="0"/>
              <a:t>4. VALUTAZIONE DEI MIGLIORAMENTI </a:t>
            </a:r>
            <a:endParaRPr lang="it-IT" dirty="0" smtClean="0"/>
          </a:p>
          <a:p>
            <a:r>
              <a:rPr lang="it-IT" dirty="0" smtClean="0"/>
              <a:t>  </a:t>
            </a:r>
          </a:p>
          <a:p>
            <a:r>
              <a:rPr lang="it-IT" dirty="0" smtClean="0"/>
              <a:t>È la fase nella quale sono valutate e selezionate le opzioni per ridurre gli impatti e i carichi ambientali dell’unità funzionale in studio. </a:t>
            </a:r>
          </a:p>
          <a:p>
            <a:r>
              <a:rPr lang="it-IT" dirty="0" smtClean="0"/>
              <a:t>Essa consente, ove possibile, un miglioramento dell’impatto ambientale in temi quali ad es. minor richiesta d’energia, minori emissioni, minor uso di risorse, ecc. </a:t>
            </a:r>
          </a:p>
          <a:p>
            <a:r>
              <a:rPr lang="it-IT" dirty="0" smtClean="0"/>
              <a:t>In questo modulo bisogna unire ai risultati tecnico-ambientali forniti dalla LCA tutte le altre informazioni riguardanti, il prodotto in studio; informazioni di carattere economico-finanziario e politico-sociale sul prodotto e informazioni sulla ricettività-soddisfazione dei consumatori e sul consenso dell’opinione pubblica, al fine di trovare un prodotto eco-compatibile o, in altre parole, al fine di prendere una corretta decisione circa la politica di prodotto aziendale e i programmi ambientali che l’azienda intende sviluppare in futuro. </a:t>
            </a:r>
          </a:p>
          <a:p>
            <a:r>
              <a:rPr lang="it-IT" dirty="0" smtClean="0"/>
              <a:t>È importante sottolineare che il LCA, come tutte le metodologie basate sul confronto, non propone una soluzione assoluta, ma identifica un insieme d’alternative tra le quali poi chi dovrà decidere sceglierà a suo giudizio la migliore. </a:t>
            </a:r>
          </a:p>
          <a:p>
            <a:r>
              <a:rPr lang="it-IT" dirty="0" smtClean="0"/>
              <a:t>  </a:t>
            </a:r>
          </a:p>
          <a:p>
            <a:r>
              <a:rPr lang="it-IT" dirty="0" smtClean="0"/>
              <a:t>Gli obiettivi di questa fase sono i seguenti:</a:t>
            </a:r>
          </a:p>
          <a:p>
            <a:r>
              <a:rPr lang="it-IT" dirty="0" smtClean="0"/>
              <a:t>Traduzione ed interpretazione dei risultati. </a:t>
            </a:r>
          </a:p>
          <a:p>
            <a:r>
              <a:rPr lang="it-IT" dirty="0" smtClean="0"/>
              <a:t>Verifica dell’ottenimento degli obiettivi dello studio (iterazione), della qualità dei dati e dei limiti del sistema (analisi di sensitività) </a:t>
            </a:r>
          </a:p>
          <a:p>
            <a:r>
              <a:rPr lang="it-IT" dirty="0" smtClean="0"/>
              <a:t>Paragonare le possibili opzioni. </a:t>
            </a:r>
          </a:p>
          <a:p>
            <a:r>
              <a:rPr lang="it-IT" dirty="0" smtClean="0"/>
              <a:t>I risultati vanno interpretati e rappresentati in modo da avere una percezione dei risultati che sia facilmente fruibile, cercando anche di rappresentare scenari diversi da quello considerato (tipiche sono le rappresentazioni mediante grafici a barre ed a torta). </a:t>
            </a:r>
          </a:p>
          <a:p>
            <a:r>
              <a:rPr lang="it-IT" b="1" dirty="0" smtClean="0"/>
              <a:t>L’ANALISI </a:t>
            </a:r>
            <a:r>
              <a:rPr lang="it-IT" b="1" dirty="0" err="1" smtClean="0"/>
              <a:t>DI</a:t>
            </a:r>
            <a:r>
              <a:rPr lang="it-IT" b="1" dirty="0" smtClean="0"/>
              <a:t> SENSITIVITÀ</a:t>
            </a:r>
            <a:r>
              <a:rPr lang="it-IT" dirty="0" smtClean="0"/>
              <a:t> dovrà verificare l’accuratezza dei dati e la loro influenza sul risultato finale, mentre un parere da persone esperte è consigliabile per evitare conclusioni poco attendibili. Per rappresentare la variabilità dei dati, si può inizialmente pensare di fare un confronto tra i risultati ottenuti e quelli relativi alla situazione migliore ed a quella peggiore; un'analisi più complessa richiederebbe lo studio dell’intervallo di variabilità dei dati in ingresso. </a:t>
            </a:r>
          </a:p>
          <a:p>
            <a:r>
              <a:rPr lang="it-IT" dirty="0" smtClean="0"/>
              <a:t>     </a:t>
            </a:r>
            <a:endParaRPr lang="it-IT" dirty="0"/>
          </a:p>
        </p:txBody>
      </p:sp>
      <p:sp>
        <p:nvSpPr>
          <p:cNvPr id="4" name="Segnaposto numero diapositiva 3"/>
          <p:cNvSpPr>
            <a:spLocks noGrp="1"/>
          </p:cNvSpPr>
          <p:nvPr>
            <p:ph type="sldNum" sz="quarter" idx="10"/>
          </p:nvPr>
        </p:nvSpPr>
        <p:spPr/>
        <p:txBody>
          <a:bodyPr/>
          <a:lstStyle/>
          <a:p>
            <a:fld id="{BD3BA486-ADA3-461F-BA00-652787F4520A}" type="slidenum">
              <a:rPr lang="it-IT" smtClean="0"/>
              <a:pPr/>
              <a:t>18</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19</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20</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21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indent="0">
              <a:lnSpc>
                <a:spcPct val="80000"/>
              </a:lnSpc>
              <a:buFontTx/>
              <a:buNone/>
            </a:pPr>
            <a:r>
              <a:rPr lang="it-IT" sz="1200" dirty="0" smtClean="0"/>
              <a:t>l'impatto ambientale di cui le imprese si rendono responsabili si verifica durante tutta la vita dei beni, ossia non solo nella fase di produzione, ma anche nel momento in cui il prodotto finito è immesso nel mercato, poiché il suo consumo può causare ulteriori danni all'ambiente. </a:t>
            </a:r>
          </a:p>
          <a:p>
            <a:pPr marL="0" indent="0">
              <a:lnSpc>
                <a:spcPct val="80000"/>
              </a:lnSpc>
              <a:buFontTx/>
              <a:buNone/>
            </a:pPr>
            <a:r>
              <a:rPr lang="it-IT" sz="1200" dirty="0" smtClean="0"/>
              <a:t> La maggiore informazione e cultura ambientale degli ultimi anni e il degrado ambientale hanno avuto come conseguenza un aumentato interesse dell'opinione pubblica che si è concretizzato, da un lato, in una evoluzione della domanda verso prodotti con provate caratteristiche di compatibilità ambientale, e dall'altro, in una maggiore pressione presso la pubblica amministrazione per l'emanazione di norme e l'utilizzo di strumenti economici a tutela dell'ambiente. </a:t>
            </a:r>
          </a:p>
          <a:p>
            <a:endParaRPr lang="it-IT" dirty="0"/>
          </a:p>
        </p:txBody>
      </p:sp>
      <p:sp>
        <p:nvSpPr>
          <p:cNvPr id="4" name="Segnaposto numero diapositiva 3"/>
          <p:cNvSpPr>
            <a:spLocks noGrp="1"/>
          </p:cNvSpPr>
          <p:nvPr>
            <p:ph type="sldNum" sz="quarter" idx="10"/>
          </p:nvPr>
        </p:nvSpPr>
        <p:spPr/>
        <p:txBody>
          <a:bodyPr/>
          <a:lstStyle/>
          <a:p>
            <a:fld id="{BD3BA486-ADA3-461F-BA00-652787F4520A}" type="slidenum">
              <a:rPr lang="it-IT" smtClean="0"/>
              <a:pPr/>
              <a:t>4</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22</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23</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24</a:t>
            </a:fld>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25</a:t>
            </a:fld>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26</a:t>
            </a:fld>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27</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bwMode="auto">
          <a:noFill/>
          <a:ln>
            <a:miter lim="800000"/>
            <a:headEnd/>
            <a:tailEnd/>
          </a:ln>
        </p:spPr>
        <p:txBody>
          <a:bodyPr/>
          <a:lstStyle/>
          <a:p>
            <a:fld id="{302DABCC-3921-4349-B4B5-216886DE07FD}" type="slidenum">
              <a:rPr lang="it-IT"/>
              <a:pPr/>
              <a:t>28</a:t>
            </a:fld>
            <a:endParaRPr lang="it-IT"/>
          </a:p>
        </p:txBody>
      </p:sp>
      <p:sp>
        <p:nvSpPr>
          <p:cNvPr id="2181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81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29</a:t>
            </a:fld>
            <a:endParaRPr 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30</a:t>
            </a:fld>
            <a:endParaRPr 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31</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I mutamenti della legislazione e delle preferenze dei consumatori si riflettono sul profitto dell'impresa: i ricavi possono infatti diminuire a causa della perdita di quote di mercato da parte dell'impresa e quest'ultima potrebbe dover sostenere maggiori costi a fronte di adeguamenti degli impianti a norme ambientali più stringenti o per pagamenti di imposte per la produzione e lo smaltimento di sostanze inquinanti. L'impresa può inoltre elaborare nuove tecnologie e creare nuovi prodotti adatti ai migliori standard ambientali, anticipando in questo modo i cambiamenti normativi ed economici</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È' stato osservato che i maggiori costi sostenuti dalle imprese e dallo Stato in futuro saranno assorbiti dagli effetti che deriverebbero da una più attenta politica ambientale, innanzitutto perché è incalcolabile il valore della salute e del benessere della collettività, e anche perché, volendo effettuare alcune valutazioni, si potrebbe verificare una diminuzione delle spese sanitarie. </a:t>
            </a:r>
          </a:p>
          <a:p>
            <a:endParaRPr lang="it-IT" dirty="0"/>
          </a:p>
        </p:txBody>
      </p:sp>
      <p:sp>
        <p:nvSpPr>
          <p:cNvPr id="4" name="Segnaposto numero diapositiva 3"/>
          <p:cNvSpPr>
            <a:spLocks noGrp="1"/>
          </p:cNvSpPr>
          <p:nvPr>
            <p:ph type="sldNum" sz="quarter" idx="10"/>
          </p:nvPr>
        </p:nvSpPr>
        <p:spPr/>
        <p:txBody>
          <a:bodyPr/>
          <a:lstStyle/>
          <a:p>
            <a:fld id="{BD3BA486-ADA3-461F-BA00-652787F4520A}" type="slidenum">
              <a:rPr lang="it-IT" smtClean="0"/>
              <a:pPr/>
              <a:t>5</a:t>
            </a:fld>
            <a:endParaRPr 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32</a:t>
            </a:fld>
            <a:endParaRPr 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33</a:t>
            </a:fld>
            <a:endParaRPr lang="it-I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indent="20638">
              <a:lnSpc>
                <a:spcPct val="80000"/>
              </a:lnSpc>
              <a:buFont typeface="Wingdings" pitchFamily="2" charset="2"/>
              <a:buNone/>
            </a:pPr>
            <a:r>
              <a:rPr lang="it-IT" sz="1200" dirty="0" smtClean="0"/>
              <a:t>Il contributo relativo delle tre categorie alla definizione dell’indice è stabilito secondo tre diversi modelli che rappresentano tre  “approcci culturali” rispetto alle problematiche ambientali.    </a:t>
            </a:r>
          </a:p>
          <a:p>
            <a:pPr marL="0" indent="20638">
              <a:lnSpc>
                <a:spcPct val="80000"/>
              </a:lnSpc>
            </a:pPr>
            <a:r>
              <a:rPr lang="it-IT" sz="1200" i="1" dirty="0" err="1" smtClean="0"/>
              <a:t>Individual</a:t>
            </a:r>
            <a:r>
              <a:rPr lang="it-IT" sz="1200" i="1" dirty="0" smtClean="0"/>
              <a:t> </a:t>
            </a:r>
            <a:r>
              <a:rPr lang="it-IT" sz="1200" i="1" dirty="0" err="1" smtClean="0"/>
              <a:t>perspective</a:t>
            </a:r>
            <a:r>
              <a:rPr lang="it-IT" sz="1200" i="1" dirty="0" smtClean="0"/>
              <a:t> – I</a:t>
            </a:r>
            <a:r>
              <a:rPr lang="it-IT" sz="1200" dirty="0" smtClean="0"/>
              <a:t> (ottimismo tecnologico di breve periodo): questo approccio considera solo le sostanze i cui effetti dannosi, sul breve periodo (100 anni al massimo), sono dimostrati; assume inoltre che l’adozione di opportune tecnologie e lo sviluppo economico possano risolvere tutti i problemi ambientali. I pesi attribuiti alle categorie di danno per l’individuazione dell’indicatore sono: </a:t>
            </a:r>
            <a:r>
              <a:rPr lang="it-IT" sz="1200" i="1" dirty="0" smtClean="0"/>
              <a:t>HH </a:t>
            </a:r>
            <a:r>
              <a:rPr lang="it-IT" sz="1200" dirty="0" smtClean="0"/>
              <a:t> 40 % - </a:t>
            </a:r>
            <a:r>
              <a:rPr lang="it-IT" sz="1200" i="1" dirty="0" smtClean="0"/>
              <a:t>EQ</a:t>
            </a:r>
            <a:r>
              <a:rPr lang="it-IT" sz="1200" dirty="0" smtClean="0"/>
              <a:t>  40 % - </a:t>
            </a:r>
            <a:r>
              <a:rPr lang="it-IT" sz="1200" i="1" dirty="0" smtClean="0"/>
              <a:t>R</a:t>
            </a:r>
            <a:r>
              <a:rPr lang="it-IT" sz="1200" dirty="0" smtClean="0"/>
              <a:t> 20 % </a:t>
            </a:r>
            <a:endParaRPr lang="it-IT" sz="1200" i="1" dirty="0" smtClean="0"/>
          </a:p>
          <a:p>
            <a:pPr marL="0" indent="20638">
              <a:lnSpc>
                <a:spcPct val="80000"/>
              </a:lnSpc>
            </a:pPr>
            <a:r>
              <a:rPr lang="it-IT" sz="1200" i="1" dirty="0" err="1" smtClean="0"/>
              <a:t>Hierarchical</a:t>
            </a:r>
            <a:r>
              <a:rPr lang="it-IT" sz="1200" i="1" dirty="0" smtClean="0"/>
              <a:t> </a:t>
            </a:r>
            <a:r>
              <a:rPr lang="it-IT" sz="1200" i="1" dirty="0" err="1" smtClean="0"/>
              <a:t>perspective</a:t>
            </a:r>
            <a:r>
              <a:rPr lang="it-IT" sz="1200" dirty="0" smtClean="0"/>
              <a:t> </a:t>
            </a:r>
            <a:r>
              <a:rPr lang="it-IT" sz="1200" i="1" dirty="0" smtClean="0"/>
              <a:t>– H (ottimismo tecnologico di lungo periodo)</a:t>
            </a:r>
            <a:r>
              <a:rPr lang="it-IT" sz="1200" dirty="0" smtClean="0"/>
              <a:t>: questo approccio considera tutte le sostanze sui cui effetti dannosi c’è consenso, anche se non sono dimostrati, e si esplicano sul medio periodo; assume inoltre che i problemi ambientali possano essere risolti attraverso adeguate scelte politiche. I pesi attribuiti alle categorie di danno per l’individuazione dell’indicatore sono: </a:t>
            </a:r>
            <a:r>
              <a:rPr lang="it-IT" sz="1200" i="1" dirty="0" smtClean="0"/>
              <a:t>HH </a:t>
            </a:r>
            <a:r>
              <a:rPr lang="it-IT" sz="1200" dirty="0" smtClean="0"/>
              <a:t>30 % - </a:t>
            </a:r>
            <a:r>
              <a:rPr lang="it-IT" sz="1200" i="1" dirty="0" smtClean="0"/>
              <a:t>EQ</a:t>
            </a:r>
            <a:r>
              <a:rPr lang="it-IT" sz="1200" dirty="0" smtClean="0"/>
              <a:t> 50 % - </a:t>
            </a:r>
            <a:r>
              <a:rPr lang="it-IT" sz="1200" i="1" dirty="0" smtClean="0"/>
              <a:t>R </a:t>
            </a:r>
            <a:r>
              <a:rPr lang="it-IT" sz="1200" dirty="0" smtClean="0"/>
              <a:t>20 % </a:t>
            </a:r>
            <a:endParaRPr lang="it-IT" sz="1200" i="1" dirty="0" smtClean="0"/>
          </a:p>
          <a:p>
            <a:pPr marL="0" indent="20638">
              <a:lnSpc>
                <a:spcPct val="80000"/>
              </a:lnSpc>
            </a:pPr>
            <a:r>
              <a:rPr lang="it-IT" sz="1200" i="1" dirty="0" err="1" smtClean="0"/>
              <a:t>Egalitarian</a:t>
            </a:r>
            <a:r>
              <a:rPr lang="it-IT" sz="1200" i="1" dirty="0" smtClean="0"/>
              <a:t> </a:t>
            </a:r>
            <a:r>
              <a:rPr lang="it-IT" sz="1200" i="1" dirty="0" err="1" smtClean="0"/>
              <a:t>perspective</a:t>
            </a:r>
            <a:r>
              <a:rPr lang="it-IT" sz="1200" i="1" dirty="0" smtClean="0"/>
              <a:t> – E (eco-catastrofismo)</a:t>
            </a:r>
            <a:r>
              <a:rPr lang="it-IT" sz="1200" dirty="0" smtClean="0"/>
              <a:t>: questo approccio considera tutte le sostanze che possono provocare effetti dannosi, anche se su tali effetti non c’è consenso, e li considera sul lungo periodo. E’ un approccio basato sul presupposto che i problemi ambientali siano difficilmente risolvibili e possano portare a catastrofi. I pesi attribuiti alle categorie di danno per l’individuazione dell’indicatore sono: </a:t>
            </a:r>
            <a:r>
              <a:rPr lang="it-IT" sz="1200" i="1" dirty="0" smtClean="0"/>
              <a:t>HH </a:t>
            </a:r>
            <a:r>
              <a:rPr lang="it-IT" sz="1200" dirty="0" smtClean="0"/>
              <a:t>25 % - </a:t>
            </a:r>
            <a:r>
              <a:rPr lang="it-IT" sz="1200" i="1" dirty="0" smtClean="0"/>
              <a:t>EQ</a:t>
            </a:r>
            <a:r>
              <a:rPr lang="it-IT" sz="1200" dirty="0" smtClean="0"/>
              <a:t> 55 %.</a:t>
            </a:r>
          </a:p>
          <a:p>
            <a:endParaRPr lang="it-IT" dirty="0"/>
          </a:p>
        </p:txBody>
      </p:sp>
      <p:sp>
        <p:nvSpPr>
          <p:cNvPr id="4" name="Segnaposto numero diapositiva 3"/>
          <p:cNvSpPr>
            <a:spLocks noGrp="1"/>
          </p:cNvSpPr>
          <p:nvPr>
            <p:ph type="sldNum" sz="quarter" idx="10"/>
          </p:nvPr>
        </p:nvSpPr>
        <p:spPr/>
        <p:txBody>
          <a:bodyPr/>
          <a:lstStyle/>
          <a:p>
            <a:fld id="{BD3BA486-ADA3-461F-BA00-652787F4520A}" type="slidenum">
              <a:rPr lang="it-IT" smtClean="0"/>
              <a:pPr/>
              <a:t>34</a:t>
            </a:fld>
            <a:endParaRPr 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35</a:t>
            </a:fld>
            <a:endParaRPr lang="it-I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36</a:t>
            </a:fld>
            <a:endParaRPr lang="it-I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37</a:t>
            </a:fld>
            <a:endParaRPr lang="it-I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38</a:t>
            </a:fld>
            <a:endParaRPr lang="it-I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39</a:t>
            </a:fld>
            <a:endParaRPr lang="it-IT"/>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40</a:t>
            </a:fld>
            <a:endParaRPr lang="it-IT"/>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41</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6</a:t>
            </a:fld>
            <a:endParaRPr lang="it-IT"/>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42</a:t>
            </a:fld>
            <a:endParaRPr lang="it-I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43</a:t>
            </a:fld>
            <a:endParaRPr lang="it-IT"/>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44</a:t>
            </a:fld>
            <a:endParaRPr lang="it-IT"/>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45</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7</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BA486-ADA3-461F-BA00-652787F4520A}" type="slidenum">
              <a:rPr lang="it-IT" smtClean="0"/>
              <a:pPr/>
              <a:t>8</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aseline="0" dirty="0" smtClean="0"/>
              <a:t>considerazione del ciclo di vita (</a:t>
            </a:r>
            <a:r>
              <a:rPr lang="it-IT" i="1" baseline="0" dirty="0" err="1" smtClean="0"/>
              <a:t>life-cycle</a:t>
            </a:r>
            <a:r>
              <a:rPr lang="it-IT" i="1" baseline="0" dirty="0" smtClean="0"/>
              <a:t> </a:t>
            </a:r>
            <a:r>
              <a:rPr lang="it-IT" i="1" baseline="0" dirty="0" err="1" smtClean="0"/>
              <a:t>thinking</a:t>
            </a:r>
            <a:r>
              <a:rPr lang="it-IT" i="1" baseline="0" dirty="0" smtClean="0"/>
              <a:t>) dei prodotti;</a:t>
            </a:r>
          </a:p>
          <a:p>
            <a:r>
              <a:rPr lang="it-IT" baseline="0" dirty="0" smtClean="0"/>
              <a:t>collaborazione con il mercato (introduzione di incentivi per orientare il mercato verso soluzioni più sostenibili: in particolare, incoraggiando la domanda e l'offerta di prodotti più ecologici e premiando le imprese più innovative e impegnate a promuovere lo sviluppo sostenibile);</a:t>
            </a:r>
          </a:p>
          <a:p>
            <a:r>
              <a:rPr lang="it-IT" baseline="0" dirty="0" smtClean="0"/>
              <a:t>coinvolgimento delle parti interessate (incoraggiare tutti coloro che entrano in contatto con il prodotto - le industrie, i consumatori e le autorità pubbliche - ad intervenire nell'ambito della propria sfera di influenza, promuovendo la cooperazione tra le varie parti interessate);</a:t>
            </a:r>
          </a:p>
          <a:p>
            <a:r>
              <a:rPr lang="it-IT" baseline="0" dirty="0" smtClean="0"/>
              <a:t>miglioramento continuo (ciascun impresa può stabilire i miglioramenti in relazione al loro rapporto costo - efficacia);</a:t>
            </a:r>
          </a:p>
          <a:p>
            <a:r>
              <a:rPr lang="it-IT" baseline="0" dirty="0" smtClean="0"/>
              <a:t>molteplicità degli strumenti di azione (non si tratta di creare nuovi strumenti ma di attivare in modo efficace quelli già esistenti, dagli strumenti volontari a quelli normativi, dagli interventi su scala locale fino alle azioni a livello internazionale).</a:t>
            </a:r>
          </a:p>
          <a:p>
            <a:endParaRPr lang="it-IT" dirty="0"/>
          </a:p>
        </p:txBody>
      </p:sp>
      <p:sp>
        <p:nvSpPr>
          <p:cNvPr id="4" name="Segnaposto numero diapositiva 3"/>
          <p:cNvSpPr>
            <a:spLocks noGrp="1"/>
          </p:cNvSpPr>
          <p:nvPr>
            <p:ph type="sldNum" sz="quarter" idx="10"/>
          </p:nvPr>
        </p:nvSpPr>
        <p:spPr/>
        <p:txBody>
          <a:bodyPr/>
          <a:lstStyle/>
          <a:p>
            <a:fld id="{BD3BA486-ADA3-461F-BA00-652787F4520A}" type="slidenum">
              <a:rPr lang="it-IT" smtClean="0"/>
              <a:pPr/>
              <a:t>9</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Perché la politica integrata dei prodotti sia efficace è necessario incoraggiare i produttori a realizzare prodotti più ecologici e i consumatori ad acquistare tali prodotti. Gli strumenti utilizzabili a tal fine sono:</a:t>
            </a:r>
          </a:p>
          <a:p>
            <a:r>
              <a:rPr lang="it-IT" dirty="0" smtClean="0"/>
              <a:t>incoraggiare il ricorso a misure fiscali per favorire i prodotti più ecologici;</a:t>
            </a:r>
          </a:p>
          <a:p>
            <a:r>
              <a:rPr lang="it-IT" dirty="0" smtClean="0"/>
              <a:t>tener conto degli aspetti ambientali nell'aggiudicazione dei contratti pubblici (COM(2002) 412 </a:t>
            </a:r>
            <a:r>
              <a:rPr lang="it-IT" dirty="0" err="1" smtClean="0"/>
              <a:t>def</a:t>
            </a:r>
            <a:r>
              <a:rPr lang="it-IT" dirty="0" smtClean="0"/>
              <a:t>. del 17.7.002 e Direttiva 2004/18/ CE del 31 Marzo 2004);</a:t>
            </a:r>
          </a:p>
          <a:p>
            <a:r>
              <a:rPr lang="it-IT" dirty="0" smtClean="0"/>
              <a:t>promuovere l'applicazione del concetto di ciclo di vita;</a:t>
            </a:r>
          </a:p>
          <a:p>
            <a:r>
              <a:rPr lang="it-IT" dirty="0" smtClean="0"/>
              <a:t>integrare e promuovere l'applicazione degli strumenti volontari (</a:t>
            </a:r>
            <a:r>
              <a:rPr lang="it-IT" dirty="0" err="1" smtClean="0"/>
              <a:t>Ecolabel</a:t>
            </a:r>
            <a:r>
              <a:rPr lang="it-IT" dirty="0" smtClean="0"/>
              <a:t>, EMAS, DAP, Green </a:t>
            </a:r>
            <a:r>
              <a:rPr lang="it-IT" dirty="0" err="1" smtClean="0"/>
              <a:t>Pubblic</a:t>
            </a:r>
            <a:r>
              <a:rPr lang="it-IT" dirty="0" smtClean="0"/>
              <a:t> </a:t>
            </a:r>
            <a:r>
              <a:rPr lang="it-IT" dirty="0" err="1" smtClean="0"/>
              <a:t>Procurement</a:t>
            </a:r>
            <a:r>
              <a:rPr lang="it-IT" dirty="0" smtClean="0"/>
              <a:t>, etc.);</a:t>
            </a:r>
          </a:p>
          <a:p>
            <a:r>
              <a:rPr lang="it-IT" dirty="0" smtClean="0"/>
              <a:t>fornire ai consumatori le informazioni necessarie per una "scelta consapevole dei prodotti": sul loro acquisto, sul loro utilizzo e sul loro smaltimento.</a:t>
            </a:r>
          </a:p>
          <a:p>
            <a:endParaRPr lang="it-IT" dirty="0"/>
          </a:p>
        </p:txBody>
      </p:sp>
      <p:sp>
        <p:nvSpPr>
          <p:cNvPr id="4" name="Segnaposto numero diapositiva 3"/>
          <p:cNvSpPr>
            <a:spLocks noGrp="1"/>
          </p:cNvSpPr>
          <p:nvPr>
            <p:ph type="sldNum" sz="quarter" idx="10"/>
          </p:nvPr>
        </p:nvSpPr>
        <p:spPr/>
        <p:txBody>
          <a:bodyPr/>
          <a:lstStyle/>
          <a:p>
            <a:fld id="{BD3BA486-ADA3-461F-BA00-652787F4520A}" type="slidenum">
              <a:rPr lang="it-IT" smtClean="0"/>
              <a:pPr/>
              <a:t>10</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92500" lnSpcReduction="20000"/>
          </a:bodyPr>
          <a:lstStyle/>
          <a:p>
            <a:r>
              <a:rPr lang="it-IT" b="1" i="1" dirty="0" smtClean="0"/>
              <a:t>Quali sono le fasi di attuazione di EMAS?</a:t>
            </a:r>
            <a:endParaRPr lang="it-IT" dirty="0" smtClean="0"/>
          </a:p>
          <a:p>
            <a:r>
              <a:rPr lang="it-IT" b="1" i="1" dirty="0" smtClean="0"/>
              <a:t/>
            </a:r>
            <a:br>
              <a:rPr lang="it-IT" b="1" i="1" dirty="0" smtClean="0"/>
            </a:br>
            <a:r>
              <a:rPr lang="it-IT" dirty="0" smtClean="0"/>
              <a:t>Per ottenere la registrazione EMAS un'organizzazione deve:</a:t>
            </a:r>
          </a:p>
          <a:p>
            <a:r>
              <a:rPr lang="it-IT" b="1" dirty="0" smtClean="0"/>
              <a:t>Effettuare una analisi ambientale.</a:t>
            </a:r>
            <a:r>
              <a:rPr lang="it-IT" dirty="0" smtClean="0"/>
              <a:t> Esaminare tutti gli impatti ambientali delle attività svolte: processi produttivi, prodotti e servizi, metodi di valutazione, quadro normativo, prassi e procedure di gestione ambientale già in uso;</a:t>
            </a:r>
          </a:p>
          <a:p>
            <a:r>
              <a:rPr lang="it-IT" b="1" dirty="0" smtClean="0"/>
              <a:t>Dotarsi di un sistema di gestione ambientale.</a:t>
            </a:r>
            <a:r>
              <a:rPr lang="it-IT" dirty="0" smtClean="0"/>
              <a:t> Sulla base dei risultati dell'analisi ambientale, creare un efficace sistema di gestione ambientale che punti a realizzare la politica ambientale dell'organizzazione ed a conseguire gli obiettivi di miglioramento definiti dal vertice aziendale. Il sistema deve specificare responsabilità, mezzi, procedure operative, esigenze di formazione, provvedimenti di monitoraggio e controllo, sistemi di comunicazione;</a:t>
            </a:r>
          </a:p>
          <a:p>
            <a:r>
              <a:rPr lang="it-IT" b="1" dirty="0" smtClean="0"/>
              <a:t>Effettuare un </a:t>
            </a:r>
            <a:r>
              <a:rPr lang="it-IT" b="1" dirty="0" err="1" smtClean="0"/>
              <a:t>audit</a:t>
            </a:r>
            <a:r>
              <a:rPr lang="it-IT" b="1" dirty="0" smtClean="0"/>
              <a:t> ambientale.</a:t>
            </a:r>
            <a:r>
              <a:rPr lang="it-IT" dirty="0" smtClean="0"/>
              <a:t> Valutare l'efficacia del sistema di gestione e le prestazioni ambientali a fronte della politica, degli obiettivi di miglioramento, dei programmi ambientali dell'organizzazione, e delle norme vigenti;</a:t>
            </a:r>
          </a:p>
          <a:p>
            <a:r>
              <a:rPr lang="it-IT" b="1" dirty="0" smtClean="0"/>
              <a:t>Predisporre una dichiarazione ambientale.</a:t>
            </a:r>
            <a:r>
              <a:rPr lang="it-IT" dirty="0" smtClean="0"/>
              <a:t> La dichiarazione ambientale deve descrivere i risultati raggiunti rispetto agli obiettivi ambientali fissati ed indicare in che modo e con quali programmi l'organizzazione prevede di migliorare continuamente le proprie prestazioni in campo ambientale;</a:t>
            </a:r>
          </a:p>
          <a:p>
            <a:r>
              <a:rPr lang="it-IT" b="1" dirty="0" smtClean="0"/>
              <a:t>Ottenere la verifica indipendente da un verificatore EMAS.</a:t>
            </a:r>
            <a:r>
              <a:rPr lang="it-IT" dirty="0" smtClean="0"/>
              <a:t> Un verificatore accreditato da un organismo di accreditamento EMAS di uno Stato membro deve esaminare e verificare l'analisi ambientale, il sistema di gestione ambientale, la procedura e le attività di </a:t>
            </a:r>
            <a:r>
              <a:rPr lang="it-IT" dirty="0" err="1" smtClean="0"/>
              <a:t>audit</a:t>
            </a:r>
            <a:r>
              <a:rPr lang="it-IT" dirty="0" smtClean="0"/>
              <a:t>, la dichiarazione ambientale;</a:t>
            </a:r>
          </a:p>
          <a:p>
            <a:r>
              <a:rPr lang="it-IT" b="1" dirty="0" smtClean="0"/>
              <a:t>Registrare la dichiarazione presso l'organismo competente dello Stato membro.</a:t>
            </a:r>
            <a:r>
              <a:rPr lang="it-IT" dirty="0" smtClean="0"/>
              <a:t> La dichiarazione ambientale convalidata dal verificatore deve essere inviata all'Organismo competente dello Stato membro per la registrazione. Ottenuta la registrazione, l'organizzazione riceve un numero che la identifica nel registro europeo, ha diritto ad utilizzare il logo EMAS e mette a disposizione del pubblico la dichiarazione ambientale.</a:t>
            </a:r>
          </a:p>
          <a:p>
            <a:endParaRPr lang="it-IT" dirty="0"/>
          </a:p>
        </p:txBody>
      </p:sp>
      <p:sp>
        <p:nvSpPr>
          <p:cNvPr id="4" name="Segnaposto numero diapositiva 3"/>
          <p:cNvSpPr>
            <a:spLocks noGrp="1"/>
          </p:cNvSpPr>
          <p:nvPr>
            <p:ph type="sldNum" sz="quarter" idx="10"/>
          </p:nvPr>
        </p:nvSpPr>
        <p:spPr/>
        <p:txBody>
          <a:bodyPr/>
          <a:lstStyle/>
          <a:p>
            <a:fld id="{BD3BA486-ADA3-461F-BA00-652787F4520A}" type="slidenum">
              <a:rPr lang="it-IT" smtClean="0"/>
              <a:pPr/>
              <a:t>11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5C7839C-5C3C-41E7-B756-4B857EDA04F5}" type="datetimeFigureOut">
              <a:rPr lang="it-IT" smtClean="0"/>
              <a:pPr/>
              <a:t>25/01/2011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5DB7AE-D6C8-49D3-813D-5CAD36A7F014}"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5C7839C-5C3C-41E7-B756-4B857EDA04F5}" type="datetimeFigureOut">
              <a:rPr lang="it-IT" smtClean="0"/>
              <a:pPr/>
              <a:t>25/01/2011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5DB7AE-D6C8-49D3-813D-5CAD36A7F01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5C7839C-5C3C-41E7-B756-4B857EDA04F5}" type="datetimeFigureOut">
              <a:rPr lang="it-IT" smtClean="0"/>
              <a:pPr/>
              <a:t>25/01/2011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5DB7AE-D6C8-49D3-813D-5CAD36A7F014}"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1139825"/>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457200" y="1600200"/>
            <a:ext cx="8229600" cy="4530725"/>
          </a:xfrm>
        </p:spPr>
        <p:txBody>
          <a:bodyPr/>
          <a:lstStyle/>
          <a:p>
            <a:pPr lvl="0"/>
            <a:endParaRPr lang="it-IT" noProof="0"/>
          </a:p>
        </p:txBody>
      </p:sp>
      <p:sp>
        <p:nvSpPr>
          <p:cNvPr id="4" name="Segnaposto data 3"/>
          <p:cNvSpPr>
            <a:spLocks noGrp="1"/>
          </p:cNvSpPr>
          <p:nvPr>
            <p:ph type="dt" sz="half" idx="10"/>
          </p:nvPr>
        </p:nvSpPr>
        <p:spPr>
          <a:xfrm>
            <a:off x="457200" y="6243638"/>
            <a:ext cx="2133600" cy="457200"/>
          </a:xfrm>
        </p:spPr>
        <p:txBody>
          <a:bodyPr rtlCol="0"/>
          <a:lstStyle>
            <a:lvl1pPr fontAlgn="auto">
              <a:spcBef>
                <a:spcPts val="0"/>
              </a:spcBef>
              <a:spcAft>
                <a:spcPts val="0"/>
              </a:spcAft>
              <a:defRPr>
                <a:solidFill>
                  <a:schemeClr val="tx1">
                    <a:tint val="75000"/>
                  </a:schemeClr>
                </a:solidFill>
                <a:latin typeface="+mn-lt"/>
              </a:defRPr>
            </a:lvl1pPr>
          </a:lstStyle>
          <a:p>
            <a:pPr>
              <a:defRPr/>
            </a:pPr>
            <a:r>
              <a:rPr lang="it-IT"/>
              <a:t>19 ottobre 2004</a:t>
            </a:r>
          </a:p>
        </p:txBody>
      </p:sp>
      <p:sp>
        <p:nvSpPr>
          <p:cNvPr id="5" name="Segnaposto piè di pagina 4"/>
          <p:cNvSpPr>
            <a:spLocks noGrp="1"/>
          </p:cNvSpPr>
          <p:nvPr>
            <p:ph type="ftr" sz="quarter" idx="11"/>
          </p:nvPr>
        </p:nvSpPr>
        <p:spPr>
          <a:xfrm>
            <a:off x="3124200" y="6248400"/>
            <a:ext cx="2895600" cy="457200"/>
          </a:xfrm>
        </p:spPr>
        <p:txBody>
          <a:bodyPr/>
          <a:lstStyle>
            <a:lvl1pPr>
              <a:defRPr/>
            </a:lvl1pPr>
          </a:lstStyle>
          <a:p>
            <a:endParaRPr lang="it-IT"/>
          </a:p>
        </p:txBody>
      </p:sp>
      <p:sp>
        <p:nvSpPr>
          <p:cNvPr id="6" name="Segnaposto numero diapositiva 5"/>
          <p:cNvSpPr>
            <a:spLocks noGrp="1"/>
          </p:cNvSpPr>
          <p:nvPr>
            <p:ph type="sldNum" sz="quarter" idx="12"/>
          </p:nvPr>
        </p:nvSpPr>
        <p:spPr>
          <a:xfrm>
            <a:off x="6553200" y="6243638"/>
            <a:ext cx="2133600" cy="457200"/>
          </a:xfrm>
        </p:spPr>
        <p:txBody>
          <a:bodyPr/>
          <a:lstStyle>
            <a:lvl1pPr>
              <a:defRPr/>
            </a:lvl1pPr>
          </a:lstStyle>
          <a:p>
            <a:fld id="{86038A20-AAD2-4F6D-B7DD-835A7922894C}"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5C7839C-5C3C-41E7-B756-4B857EDA04F5}" type="datetimeFigureOut">
              <a:rPr lang="it-IT" smtClean="0"/>
              <a:pPr/>
              <a:t>25/01/2011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5DB7AE-D6C8-49D3-813D-5CAD36A7F01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5C7839C-5C3C-41E7-B756-4B857EDA04F5}" type="datetimeFigureOut">
              <a:rPr lang="it-IT" smtClean="0"/>
              <a:pPr/>
              <a:t>25/01/2011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5DB7AE-D6C8-49D3-813D-5CAD36A7F014}"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5C7839C-5C3C-41E7-B756-4B857EDA04F5}" type="datetimeFigureOut">
              <a:rPr lang="it-IT" smtClean="0"/>
              <a:pPr/>
              <a:t>25/01/2011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5DB7AE-D6C8-49D3-813D-5CAD36A7F01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5C7839C-5C3C-41E7-B756-4B857EDA04F5}" type="datetimeFigureOut">
              <a:rPr lang="it-IT" smtClean="0"/>
              <a:pPr/>
              <a:t>25/01/2011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05DB7AE-D6C8-49D3-813D-5CAD36A7F01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5C7839C-5C3C-41E7-B756-4B857EDA04F5}" type="datetimeFigureOut">
              <a:rPr lang="it-IT" smtClean="0"/>
              <a:pPr/>
              <a:t>25/01/2011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05DB7AE-D6C8-49D3-813D-5CAD36A7F01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5C7839C-5C3C-41E7-B756-4B857EDA04F5}" type="datetimeFigureOut">
              <a:rPr lang="it-IT" smtClean="0"/>
              <a:pPr/>
              <a:t>25/01/2011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05DB7AE-D6C8-49D3-813D-5CAD36A7F014}"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5C7839C-5C3C-41E7-B756-4B857EDA04F5}" type="datetimeFigureOut">
              <a:rPr lang="it-IT" smtClean="0"/>
              <a:pPr/>
              <a:t>25/01/2011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5DB7AE-D6C8-49D3-813D-5CAD36A7F014}"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5C7839C-5C3C-41E7-B756-4B857EDA04F5}" type="datetimeFigureOut">
              <a:rPr lang="it-IT" smtClean="0"/>
              <a:pPr/>
              <a:t>25/01/2011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5DB7AE-D6C8-49D3-813D-5CAD36A7F014}"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42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C7839C-5C3C-41E7-B756-4B857EDA04F5}" type="datetimeFigureOut">
              <a:rPr lang="it-IT" smtClean="0"/>
              <a:pPr/>
              <a:t>25/01/2011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DB7AE-D6C8-49D3-813D-5CAD36A7F014}"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geocities.com/CapitolHill/Senate/7880/880.ht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0"/>
            <a:ext cx="9144000" cy="6801862"/>
          </a:xfrm>
          <a:prstGeom prst="rect">
            <a:avLst/>
          </a:prstGeom>
        </p:spPr>
        <p:txBody>
          <a:bodyPr wrap="square">
            <a:spAutoFit/>
          </a:bodyPr>
          <a:lstStyle/>
          <a:p>
            <a:pPr algn="ctr"/>
            <a:r>
              <a:rPr lang="it-IT" sz="2800" dirty="0" smtClean="0"/>
              <a:t>SAFEBIO</a:t>
            </a:r>
          </a:p>
          <a:p>
            <a:pPr algn="ctr"/>
            <a:r>
              <a:rPr lang="it-IT" sz="2400" dirty="0" smtClean="0"/>
              <a:t>Stili alimentari </a:t>
            </a:r>
            <a:r>
              <a:rPr lang="it-IT" sz="2400" dirty="0" smtClean="0"/>
              <a:t>e sostenibilità </a:t>
            </a:r>
            <a:r>
              <a:rPr lang="it-IT" sz="2400" dirty="0" smtClean="0"/>
              <a:t>delle filiere biologiche</a:t>
            </a:r>
          </a:p>
          <a:p>
            <a:pPr algn="ctr"/>
            <a:endParaRPr lang="it-IT" sz="1200" dirty="0" smtClean="0"/>
          </a:p>
          <a:p>
            <a:pPr algn="ctr"/>
            <a:endParaRPr lang="it-IT" sz="1200" dirty="0" smtClean="0"/>
          </a:p>
          <a:p>
            <a:pPr algn="ctr"/>
            <a:endParaRPr lang="it-IT" sz="1200" dirty="0" smtClean="0"/>
          </a:p>
          <a:p>
            <a:pPr algn="ctr"/>
            <a:endParaRPr lang="it-IT" sz="1200" dirty="0" smtClean="0"/>
          </a:p>
          <a:p>
            <a:pPr algn="ctr"/>
            <a:endParaRPr lang="it-IT" sz="1200" dirty="0" smtClean="0"/>
          </a:p>
          <a:p>
            <a:pPr algn="ctr"/>
            <a:endParaRPr lang="it-IT" sz="1200" dirty="0" smtClean="0"/>
          </a:p>
          <a:p>
            <a:pPr algn="ctr"/>
            <a:endParaRPr lang="it-IT" sz="1200" dirty="0" smtClean="0"/>
          </a:p>
          <a:p>
            <a:pPr algn="ctr"/>
            <a:endParaRPr lang="it-IT" sz="1200" dirty="0" smtClean="0"/>
          </a:p>
          <a:p>
            <a:pPr algn="ctr"/>
            <a:endParaRPr lang="it-IT" sz="1200" dirty="0" smtClean="0"/>
          </a:p>
          <a:p>
            <a:pPr algn="ctr"/>
            <a:endParaRPr lang="it-IT" sz="1200" dirty="0" smtClean="0"/>
          </a:p>
          <a:p>
            <a:pPr algn="ctr"/>
            <a:endParaRPr lang="it-IT" sz="1200" dirty="0" smtClean="0"/>
          </a:p>
          <a:p>
            <a:pPr algn="ctr"/>
            <a:endParaRPr lang="it-IT" sz="1200" dirty="0" smtClean="0"/>
          </a:p>
          <a:p>
            <a:pPr algn="ctr"/>
            <a:endParaRPr lang="it-IT" sz="1200" dirty="0" smtClean="0"/>
          </a:p>
          <a:p>
            <a:pPr algn="ctr"/>
            <a:endParaRPr lang="it-IT" sz="1200" dirty="0" smtClean="0"/>
          </a:p>
          <a:p>
            <a:pPr algn="ctr"/>
            <a:r>
              <a:rPr lang="it-IT" sz="4000" dirty="0" smtClean="0"/>
              <a:t>LCA come indicatore della sostenibilità</a:t>
            </a:r>
          </a:p>
          <a:p>
            <a:pPr algn="ctr"/>
            <a:r>
              <a:rPr lang="it-IT" sz="4000" dirty="0" smtClean="0"/>
              <a:t>Quadro teorico ed applicativo</a:t>
            </a:r>
          </a:p>
          <a:p>
            <a:pPr algn="ctr"/>
            <a:endParaRPr lang="it-IT" sz="4000" dirty="0" smtClean="0"/>
          </a:p>
          <a:p>
            <a:pPr algn="ctr"/>
            <a:endParaRPr lang="it-IT" sz="4000" dirty="0" smtClean="0"/>
          </a:p>
          <a:p>
            <a:pPr algn="ctr"/>
            <a:r>
              <a:rPr lang="it-IT" sz="2800" dirty="0" smtClean="0"/>
              <a:t>Palazzo INEA</a:t>
            </a:r>
          </a:p>
          <a:p>
            <a:pPr algn="ctr"/>
            <a:r>
              <a:rPr lang="it-IT" sz="2800" dirty="0" smtClean="0"/>
              <a:t>Roma, 26 gennaio 2011   </a:t>
            </a:r>
            <a:endParaRPr lang="it-IT" sz="2800" dirty="0"/>
          </a:p>
        </p:txBody>
      </p:sp>
      <p:pic>
        <p:nvPicPr>
          <p:cNvPr id="1026" name="Picture 2"/>
          <p:cNvPicPr>
            <a:picLocks noChangeAspect="1" noChangeArrowheads="1"/>
          </p:cNvPicPr>
          <p:nvPr/>
        </p:nvPicPr>
        <p:blipFill>
          <a:blip r:embed="rId2" cstate="print"/>
          <a:srcRect/>
          <a:stretch>
            <a:fillRect/>
          </a:stretch>
        </p:blipFill>
        <p:spPr bwMode="auto">
          <a:xfrm>
            <a:off x="3419872" y="980728"/>
            <a:ext cx="2342753" cy="22303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548680"/>
            <a:ext cx="8892480" cy="4955203"/>
          </a:xfrm>
          <a:prstGeom prst="rect">
            <a:avLst/>
          </a:prstGeom>
        </p:spPr>
        <p:txBody>
          <a:bodyPr wrap="square">
            <a:spAutoFit/>
          </a:bodyPr>
          <a:lstStyle/>
          <a:p>
            <a:pPr algn="ctr"/>
            <a:r>
              <a:rPr lang="it-IT" sz="4000" dirty="0" smtClean="0"/>
              <a:t>Gli strumenti utilizzabili</a:t>
            </a:r>
          </a:p>
          <a:p>
            <a:pPr algn="ctr"/>
            <a:endParaRPr lang="it-IT" sz="2400" dirty="0" smtClean="0"/>
          </a:p>
          <a:p>
            <a:pPr marL="539750" indent="-269875" algn="just">
              <a:buFont typeface="Arial" pitchFamily="34" charset="0"/>
              <a:buChar char="•"/>
            </a:pPr>
            <a:r>
              <a:rPr lang="it-IT" sz="2800" dirty="0" smtClean="0"/>
              <a:t>misure fiscali per favorire i prodotti più ecologici;</a:t>
            </a:r>
          </a:p>
          <a:p>
            <a:pPr marL="539750" indent="-269875" algn="just">
              <a:buFont typeface="Arial" pitchFamily="34" charset="0"/>
              <a:buChar char="•"/>
            </a:pPr>
            <a:r>
              <a:rPr lang="it-IT" sz="2800" dirty="0" smtClean="0"/>
              <a:t>aspetti ambientali nell'aggiudicazione dei contratti pubblici (Green Public  </a:t>
            </a:r>
            <a:r>
              <a:rPr lang="it-IT" sz="2800" dirty="0" err="1" smtClean="0"/>
              <a:t>Procurement</a:t>
            </a:r>
            <a:r>
              <a:rPr lang="it-IT" sz="2800" dirty="0" smtClean="0"/>
              <a:t>)</a:t>
            </a:r>
          </a:p>
          <a:p>
            <a:pPr marL="539750" indent="-269875" algn="just">
              <a:buFont typeface="Arial" pitchFamily="34" charset="0"/>
              <a:buChar char="•"/>
            </a:pPr>
            <a:r>
              <a:rPr lang="it-IT" sz="2800" dirty="0" smtClean="0">
                <a:solidFill>
                  <a:srgbClr val="FF0000"/>
                </a:solidFill>
              </a:rPr>
              <a:t>promuovere l'applicazione del concetto di ciclo di vita;</a:t>
            </a:r>
          </a:p>
          <a:p>
            <a:pPr marL="539750" indent="-269875" algn="just">
              <a:buFont typeface="Arial" pitchFamily="34" charset="0"/>
              <a:buChar char="•"/>
            </a:pPr>
            <a:r>
              <a:rPr lang="it-IT" sz="2800" dirty="0" smtClean="0">
                <a:solidFill>
                  <a:srgbClr val="FF0000"/>
                </a:solidFill>
              </a:rPr>
              <a:t>integrare e promuovere l'applicazione degli strumenti volontari </a:t>
            </a:r>
            <a:r>
              <a:rPr lang="it-IT" sz="2800" dirty="0" smtClean="0"/>
              <a:t>(</a:t>
            </a:r>
            <a:r>
              <a:rPr lang="it-IT" sz="2800" dirty="0" err="1" smtClean="0"/>
              <a:t>Ecolabel</a:t>
            </a:r>
            <a:r>
              <a:rPr lang="it-IT" sz="2800" dirty="0" smtClean="0"/>
              <a:t>, EMAS, DAP, );</a:t>
            </a:r>
          </a:p>
          <a:p>
            <a:pPr marL="539750" indent="-269875" algn="just">
              <a:buFont typeface="Arial" pitchFamily="34" charset="0"/>
              <a:buChar char="•"/>
            </a:pPr>
            <a:r>
              <a:rPr lang="it-IT" sz="2800" dirty="0" smtClean="0"/>
              <a:t>fornire ai consumatori le informazioni necessarie per una "scelta consapevole dei prodotti": acquisto, utilizzo e smaltimento.</a:t>
            </a:r>
            <a:endParaRPr lang="it-IT"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23728" y="0"/>
            <a:ext cx="6840760" cy="3046988"/>
          </a:xfrm>
          <a:prstGeom prst="rect">
            <a:avLst/>
          </a:prstGeom>
        </p:spPr>
        <p:txBody>
          <a:bodyPr wrap="square">
            <a:spAutoFit/>
          </a:bodyPr>
          <a:lstStyle/>
          <a:p>
            <a:r>
              <a:rPr lang="it-IT" sz="3200" i="1" dirty="0" smtClean="0"/>
              <a:t>Eco-Management and </a:t>
            </a:r>
            <a:r>
              <a:rPr lang="it-IT" sz="3200" i="1" dirty="0" err="1" smtClean="0"/>
              <a:t>Audit</a:t>
            </a:r>
            <a:r>
              <a:rPr lang="it-IT" sz="3200" i="1" dirty="0" smtClean="0"/>
              <a:t> </a:t>
            </a:r>
            <a:r>
              <a:rPr lang="it-IT" sz="3200" i="1" dirty="0" err="1" smtClean="0"/>
              <a:t>Scheme</a:t>
            </a:r>
            <a:r>
              <a:rPr lang="it-IT" sz="3200" i="1" dirty="0" smtClean="0"/>
              <a:t>:</a:t>
            </a:r>
            <a:r>
              <a:rPr lang="it-IT" sz="3200" dirty="0" smtClean="0"/>
              <a:t> </a:t>
            </a:r>
            <a:r>
              <a:rPr lang="it-IT" sz="3200" cap="all" dirty="0" smtClean="0"/>
              <a:t>è</a:t>
            </a:r>
            <a:r>
              <a:rPr lang="it-IT" sz="3200" dirty="0" smtClean="0"/>
              <a:t> garanzia di una pianificata e sistematica attenzione alle problematiche ambientali e di un oggettivo, attendibile impegno verso la prevenzione ed il miglioramento continuo.</a:t>
            </a:r>
          </a:p>
        </p:txBody>
      </p:sp>
      <p:pic>
        <p:nvPicPr>
          <p:cNvPr id="1026" name="Picture 2"/>
          <p:cNvPicPr>
            <a:picLocks noChangeAspect="1" noChangeArrowheads="1"/>
          </p:cNvPicPr>
          <p:nvPr/>
        </p:nvPicPr>
        <p:blipFill>
          <a:blip r:embed="rId3" cstate="print"/>
          <a:srcRect/>
          <a:stretch>
            <a:fillRect/>
          </a:stretch>
        </p:blipFill>
        <p:spPr bwMode="auto">
          <a:xfrm>
            <a:off x="251520" y="260647"/>
            <a:ext cx="1728192" cy="2524325"/>
          </a:xfrm>
          <a:prstGeom prst="rect">
            <a:avLst/>
          </a:prstGeom>
          <a:noFill/>
          <a:ln w="9525">
            <a:noFill/>
            <a:miter lim="800000"/>
            <a:headEnd/>
            <a:tailEnd/>
          </a:ln>
        </p:spPr>
      </p:pic>
      <p:sp>
        <p:nvSpPr>
          <p:cNvPr id="4" name="Rettangolo 3"/>
          <p:cNvSpPr/>
          <p:nvPr/>
        </p:nvSpPr>
        <p:spPr>
          <a:xfrm>
            <a:off x="323528" y="2996952"/>
            <a:ext cx="8568952" cy="3539430"/>
          </a:xfrm>
          <a:prstGeom prst="rect">
            <a:avLst/>
          </a:prstGeom>
        </p:spPr>
        <p:txBody>
          <a:bodyPr wrap="square">
            <a:spAutoFit/>
          </a:bodyPr>
          <a:lstStyle/>
          <a:p>
            <a:pPr marL="179388" indent="-179388">
              <a:buFont typeface="Arial" pitchFamily="34" charset="0"/>
              <a:buChar char="•"/>
            </a:pPr>
            <a:r>
              <a:rPr lang="it-IT" sz="2800" dirty="0" smtClean="0"/>
              <a:t>Effettuare una analisi ambientale. </a:t>
            </a:r>
          </a:p>
          <a:p>
            <a:pPr marL="179388" indent="-179388">
              <a:buFont typeface="Arial" pitchFamily="34" charset="0"/>
              <a:buChar char="•"/>
            </a:pPr>
            <a:r>
              <a:rPr lang="it-IT" sz="2800" dirty="0" smtClean="0"/>
              <a:t>Dotarsi di un sistema di gestione ambientale. </a:t>
            </a:r>
          </a:p>
          <a:p>
            <a:pPr marL="179388" indent="-179388">
              <a:buFont typeface="Arial" pitchFamily="34" charset="0"/>
              <a:buChar char="•"/>
            </a:pPr>
            <a:r>
              <a:rPr lang="it-IT" sz="2800" dirty="0" smtClean="0"/>
              <a:t>Effettuare un </a:t>
            </a:r>
            <a:r>
              <a:rPr lang="it-IT" sz="2800" dirty="0" err="1" smtClean="0"/>
              <a:t>audit</a:t>
            </a:r>
            <a:r>
              <a:rPr lang="it-IT" sz="2800" dirty="0" smtClean="0"/>
              <a:t> ambientale. </a:t>
            </a:r>
          </a:p>
          <a:p>
            <a:pPr marL="179388" indent="-179388">
              <a:buFont typeface="Arial" pitchFamily="34" charset="0"/>
              <a:buChar char="•"/>
            </a:pPr>
            <a:r>
              <a:rPr lang="it-IT" sz="2800" dirty="0" smtClean="0"/>
              <a:t>Predisporre una dichiarazione ambientale. </a:t>
            </a:r>
          </a:p>
          <a:p>
            <a:pPr marL="179388" indent="-179388">
              <a:buFont typeface="Arial" pitchFamily="34" charset="0"/>
              <a:buChar char="•"/>
            </a:pPr>
            <a:r>
              <a:rPr lang="it-IT" sz="2800" dirty="0" smtClean="0"/>
              <a:t>Ottenere la verifica indipendente da un verificatore EMAS. </a:t>
            </a:r>
          </a:p>
          <a:p>
            <a:pPr marL="179388" indent="-179388">
              <a:buFont typeface="Arial" pitchFamily="34" charset="0"/>
              <a:buChar char="•"/>
            </a:pPr>
            <a:r>
              <a:rPr lang="it-IT" sz="2800" dirty="0" smtClean="0"/>
              <a:t>Registrare la dichiarazione presso l'organismo competente dello Stato membro. </a:t>
            </a:r>
            <a:endParaRPr lang="it-IT"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4"/>
          <p:cNvSpPr>
            <a:spLocks noGrp="1" noChangeArrowheads="1"/>
          </p:cNvSpPr>
          <p:nvPr>
            <p:ph type="title"/>
          </p:nvPr>
        </p:nvSpPr>
        <p:spPr>
          <a:xfrm>
            <a:off x="467544" y="0"/>
            <a:ext cx="8229600" cy="1143000"/>
          </a:xfrm>
        </p:spPr>
        <p:txBody>
          <a:bodyPr/>
          <a:lstStyle/>
          <a:p>
            <a:r>
              <a:rPr lang="it-IT" sz="4000" dirty="0" err="1" smtClean="0"/>
              <a:t>Ecolabel</a:t>
            </a:r>
            <a:endParaRPr lang="it-IT" sz="4000" dirty="0" smtClean="0"/>
          </a:p>
        </p:txBody>
      </p:sp>
      <p:sp>
        <p:nvSpPr>
          <p:cNvPr id="136195" name="Rectangle 7"/>
          <p:cNvSpPr>
            <a:spLocks noGrp="1" noChangeArrowheads="1"/>
          </p:cNvSpPr>
          <p:nvPr>
            <p:ph type="body" idx="1"/>
          </p:nvPr>
        </p:nvSpPr>
        <p:spPr>
          <a:xfrm>
            <a:off x="2195513" y="1196752"/>
            <a:ext cx="6948487" cy="2016894"/>
          </a:xfrm>
        </p:spPr>
        <p:txBody>
          <a:bodyPr/>
          <a:lstStyle/>
          <a:p>
            <a:pPr marL="0" indent="0" algn="just">
              <a:lnSpc>
                <a:spcPct val="90000"/>
              </a:lnSpc>
              <a:buFontTx/>
              <a:buNone/>
            </a:pPr>
            <a:r>
              <a:rPr lang="it-IT" sz="2800" dirty="0" smtClean="0"/>
              <a:t>Il sistema </a:t>
            </a:r>
            <a:r>
              <a:rPr lang="it-IT" sz="2800" dirty="0" err="1" smtClean="0"/>
              <a:t>Ecolabel</a:t>
            </a:r>
            <a:r>
              <a:rPr lang="it-IT" sz="2800" dirty="0" smtClean="0"/>
              <a:t>, istituito con </a:t>
            </a:r>
            <a:r>
              <a:rPr lang="it-IT" sz="2800" dirty="0" smtClean="0">
                <a:hlinkClick r:id="rId3"/>
              </a:rPr>
              <a:t>Regolamento (CEE) 880/92</a:t>
            </a:r>
            <a:r>
              <a:rPr lang="it-IT" sz="2800" dirty="0" smtClean="0"/>
              <a:t>, è uno strumento di politica ambientale ed industriale a carattere volontario volto ad incentivare la presenza sul mercato di prodotti "</a:t>
            </a:r>
            <a:r>
              <a:rPr lang="it-IT" sz="2800" dirty="0" smtClean="0"/>
              <a:t>puliti“.</a:t>
            </a:r>
            <a:endParaRPr lang="it-IT" sz="2800" dirty="0" smtClean="0"/>
          </a:p>
        </p:txBody>
      </p:sp>
      <p:pic>
        <p:nvPicPr>
          <p:cNvPr id="136196" name="Picture 6" descr="ECOLABEL"/>
          <p:cNvPicPr>
            <a:picLocks noChangeAspect="1" noChangeArrowheads="1"/>
          </p:cNvPicPr>
          <p:nvPr/>
        </p:nvPicPr>
        <p:blipFill>
          <a:blip r:embed="rId4" cstate="print"/>
          <a:srcRect/>
          <a:stretch>
            <a:fillRect/>
          </a:stretch>
        </p:blipFill>
        <p:spPr bwMode="auto">
          <a:xfrm>
            <a:off x="250825" y="836613"/>
            <a:ext cx="1874838" cy="2736850"/>
          </a:xfrm>
          <a:prstGeom prst="rect">
            <a:avLst/>
          </a:prstGeom>
          <a:noFill/>
          <a:ln w="9525">
            <a:noFill/>
            <a:miter lim="800000"/>
            <a:headEnd/>
            <a:tailEnd/>
          </a:ln>
        </p:spPr>
      </p:pic>
      <p:sp>
        <p:nvSpPr>
          <p:cNvPr id="136197" name="Rectangle 8"/>
          <p:cNvSpPr>
            <a:spLocks noChangeArrowheads="1"/>
          </p:cNvSpPr>
          <p:nvPr/>
        </p:nvSpPr>
        <p:spPr bwMode="auto">
          <a:xfrm>
            <a:off x="611560" y="3645024"/>
            <a:ext cx="8208912" cy="2806922"/>
          </a:xfrm>
          <a:prstGeom prst="rect">
            <a:avLst/>
          </a:prstGeom>
          <a:noFill/>
          <a:ln w="9525">
            <a:noFill/>
            <a:miter lim="800000"/>
            <a:headEnd/>
            <a:tailEnd/>
          </a:ln>
        </p:spPr>
        <p:txBody>
          <a:bodyPr wrap="square">
            <a:spAutoFit/>
          </a:bodyPr>
          <a:lstStyle/>
          <a:p>
            <a:pPr algn="just">
              <a:lnSpc>
                <a:spcPct val="90000"/>
              </a:lnSpc>
              <a:spcBef>
                <a:spcPct val="20000"/>
              </a:spcBef>
            </a:pPr>
            <a:r>
              <a:rPr lang="it-IT" sz="2800" dirty="0"/>
              <a:t>L'etichetta ecologica europea </a:t>
            </a:r>
            <a:r>
              <a:rPr lang="it-IT" sz="2800" dirty="0">
                <a:solidFill>
                  <a:srgbClr val="FF0000"/>
                </a:solidFill>
              </a:rPr>
              <a:t>attesta che il prodotto ha un ridotto impatto ambientale nell'intero suo ciclo di vita</a:t>
            </a:r>
            <a:r>
              <a:rPr lang="it-IT" sz="2800" dirty="0"/>
              <a:t>, offrendo ai consumatori più consapevoli e disponibili a svolgere un ruolo attivo nella salvaguardia dell'ambiente, </a:t>
            </a:r>
            <a:r>
              <a:rPr lang="it-IT" sz="2800" dirty="0">
                <a:solidFill>
                  <a:srgbClr val="FF0000"/>
                </a:solidFill>
              </a:rPr>
              <a:t>un'informazione immediata sulla sua conformità a rigorosi requisiti stabiliti a livello comunitario.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907704" y="188640"/>
            <a:ext cx="7236296" cy="1938992"/>
          </a:xfrm>
          <a:prstGeom prst="rect">
            <a:avLst/>
          </a:prstGeom>
        </p:spPr>
        <p:txBody>
          <a:bodyPr wrap="square">
            <a:spAutoFit/>
          </a:bodyPr>
          <a:lstStyle/>
          <a:p>
            <a:r>
              <a:rPr lang="it-IT" sz="2400" dirty="0" smtClean="0"/>
              <a:t>EPD (</a:t>
            </a:r>
            <a:r>
              <a:rPr lang="it-IT" sz="2400" i="1" dirty="0" err="1" smtClean="0"/>
              <a:t>Environmental</a:t>
            </a:r>
            <a:r>
              <a:rPr lang="it-IT" sz="2400" i="1" dirty="0" smtClean="0"/>
              <a:t> </a:t>
            </a:r>
            <a:r>
              <a:rPr lang="it-IT" sz="2400" i="1" dirty="0" err="1" smtClean="0"/>
              <a:t>Product</a:t>
            </a:r>
            <a:r>
              <a:rPr lang="it-IT" sz="2400" i="1" dirty="0" smtClean="0"/>
              <a:t> </a:t>
            </a:r>
            <a:r>
              <a:rPr lang="it-IT" sz="2400" i="1" dirty="0" err="1" smtClean="0"/>
              <a:t>Declaration</a:t>
            </a:r>
            <a:r>
              <a:rPr lang="it-IT" sz="2400" dirty="0" smtClean="0"/>
              <a:t>) è fondata sull'esplicito utilizzo della </a:t>
            </a:r>
            <a:r>
              <a:rPr lang="it-IT" sz="2400" u="sng" dirty="0" smtClean="0">
                <a:solidFill>
                  <a:srgbClr val="FF0000"/>
                </a:solidFill>
              </a:rPr>
              <a:t>metodologia LCA</a:t>
            </a:r>
            <a:r>
              <a:rPr lang="it-IT" sz="2400" dirty="0" smtClean="0"/>
              <a:t>, e sul fatto che le aziende hanno la possibilità di comunicare le proprie strategie e l'impegno ad orientare la produzione nel rispetto dell'ambiente </a:t>
            </a:r>
          </a:p>
        </p:txBody>
      </p:sp>
      <p:pic>
        <p:nvPicPr>
          <p:cNvPr id="2050" name="Picture 2"/>
          <p:cNvPicPr>
            <a:picLocks noChangeAspect="1" noChangeArrowheads="1"/>
          </p:cNvPicPr>
          <p:nvPr/>
        </p:nvPicPr>
        <p:blipFill>
          <a:blip r:embed="rId3" cstate="print"/>
          <a:srcRect/>
          <a:stretch>
            <a:fillRect/>
          </a:stretch>
        </p:blipFill>
        <p:spPr bwMode="auto">
          <a:xfrm>
            <a:off x="152509" y="260648"/>
            <a:ext cx="1683187" cy="1496166"/>
          </a:xfrm>
          <a:prstGeom prst="rect">
            <a:avLst/>
          </a:prstGeom>
          <a:noFill/>
          <a:ln w="9525">
            <a:noFill/>
            <a:miter lim="800000"/>
            <a:headEnd/>
            <a:tailEnd/>
          </a:ln>
        </p:spPr>
      </p:pic>
      <p:sp>
        <p:nvSpPr>
          <p:cNvPr id="4" name="Rettangolo 3"/>
          <p:cNvSpPr/>
          <p:nvPr/>
        </p:nvSpPr>
        <p:spPr>
          <a:xfrm>
            <a:off x="251520" y="2132856"/>
            <a:ext cx="8640960" cy="4154984"/>
          </a:xfrm>
          <a:prstGeom prst="rect">
            <a:avLst/>
          </a:prstGeom>
        </p:spPr>
        <p:txBody>
          <a:bodyPr wrap="square">
            <a:spAutoFit/>
          </a:bodyPr>
          <a:lstStyle/>
          <a:p>
            <a:pPr algn="ctr"/>
            <a:r>
              <a:rPr lang="it-IT" sz="2400" b="1" dirty="0" smtClean="0"/>
              <a:t>Etichettature ambientali</a:t>
            </a:r>
            <a:endParaRPr lang="it-IT" sz="2400" dirty="0" smtClean="0"/>
          </a:p>
          <a:p>
            <a:r>
              <a:rPr lang="it-IT" sz="2400" b="1" dirty="0" smtClean="0"/>
              <a:t>TIPO I</a:t>
            </a:r>
            <a:r>
              <a:rPr lang="it-IT" sz="2400" dirty="0" smtClean="0"/>
              <a:t>: Etichette ecologiche volontarie basate sull’ intero ciclo di vita del prodotto (</a:t>
            </a:r>
            <a:r>
              <a:rPr lang="it-IT" sz="2400" i="1" dirty="0" smtClean="0"/>
              <a:t>ISO 14024</a:t>
            </a:r>
            <a:r>
              <a:rPr lang="it-IT" sz="2400" dirty="0" smtClean="0"/>
              <a:t>);</a:t>
            </a:r>
          </a:p>
          <a:p>
            <a:r>
              <a:rPr lang="it-IT" sz="2400" b="1" dirty="0" smtClean="0"/>
              <a:t>TIPO II</a:t>
            </a:r>
            <a:r>
              <a:rPr lang="it-IT" sz="2400" dirty="0" smtClean="0"/>
              <a:t>: Etichette ecologiche che riportano auto-dichiarazioni ambientali, senza un organismo di certificazione (</a:t>
            </a:r>
            <a:r>
              <a:rPr lang="it-IT" sz="2400" i="1" dirty="0" smtClean="0"/>
              <a:t>ISO 14021</a:t>
            </a:r>
            <a:r>
              <a:rPr lang="it-IT" sz="2400" dirty="0" smtClean="0"/>
              <a:t>);</a:t>
            </a:r>
          </a:p>
          <a:p>
            <a:r>
              <a:rPr lang="it-IT" sz="2400" b="1" dirty="0" smtClean="0"/>
              <a:t>TIPO III</a:t>
            </a:r>
            <a:r>
              <a:rPr lang="it-IT" sz="2400" dirty="0" smtClean="0"/>
              <a:t>: Etichette ecologiche che riportano i risultati di una LCA, sottoposte a un controllo indipendente e presentate in forma chiara e confrontabile. (</a:t>
            </a:r>
            <a:r>
              <a:rPr lang="it-IT" sz="2400" i="1" dirty="0" smtClean="0"/>
              <a:t>ISO 14025</a:t>
            </a:r>
            <a:r>
              <a:rPr lang="it-IT" sz="2400" dirty="0" smtClean="0"/>
              <a:t>). </a:t>
            </a:r>
            <a:br>
              <a:rPr lang="it-IT" sz="2400" dirty="0" smtClean="0"/>
            </a:br>
            <a:endParaRPr lang="it-IT" sz="2400" dirty="0" smtClean="0"/>
          </a:p>
          <a:p>
            <a:r>
              <a:rPr lang="it-IT" sz="2400" dirty="0" smtClean="0"/>
              <a:t>utilizza LCA - Life </a:t>
            </a:r>
            <a:r>
              <a:rPr lang="it-IT" sz="2400" dirty="0" err="1" smtClean="0"/>
              <a:t>Cycle</a:t>
            </a:r>
            <a:r>
              <a:rPr lang="it-IT" sz="2400" dirty="0" smtClean="0"/>
              <a:t> </a:t>
            </a:r>
            <a:r>
              <a:rPr lang="it-IT" sz="2400" dirty="0" err="1" smtClean="0"/>
              <a:t>Assessment</a:t>
            </a:r>
            <a:r>
              <a:rPr lang="it-IT" sz="2400" dirty="0" smtClean="0"/>
              <a:t>.</a:t>
            </a:r>
          </a:p>
          <a:p>
            <a:r>
              <a:rPr lang="it-IT" sz="2400" dirty="0" smtClean="0"/>
              <a:t>viene verificata e convalidata da un organismo indipendente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ext Box 3"/>
          <p:cNvSpPr txBox="1">
            <a:spLocks noChangeArrowheads="1"/>
          </p:cNvSpPr>
          <p:nvPr/>
        </p:nvSpPr>
        <p:spPr bwMode="auto">
          <a:xfrm>
            <a:off x="1679575" y="3286125"/>
            <a:ext cx="2343150" cy="1190625"/>
          </a:xfrm>
          <a:prstGeom prst="rect">
            <a:avLst/>
          </a:prstGeom>
          <a:solidFill>
            <a:schemeClr val="accent1"/>
          </a:solidFill>
          <a:ln w="9525">
            <a:noFill/>
            <a:miter lim="800000"/>
            <a:headEnd/>
            <a:tailEnd/>
          </a:ln>
        </p:spPr>
        <p:txBody>
          <a:bodyPr>
            <a:spAutoFit/>
          </a:bodyPr>
          <a:lstStyle/>
          <a:p>
            <a:pPr algn="ctr">
              <a:spcBef>
                <a:spcPct val="50000"/>
              </a:spcBef>
            </a:pPr>
            <a:r>
              <a:rPr lang="it-IT">
                <a:solidFill>
                  <a:srgbClr val="FFFF66"/>
                </a:solidFill>
              </a:rPr>
              <a:t>Riciclo ed eliminazione come rifiuto alla fine della vita utile</a:t>
            </a:r>
          </a:p>
        </p:txBody>
      </p:sp>
      <p:sp>
        <p:nvSpPr>
          <p:cNvPr id="168963" name="Text Box 4"/>
          <p:cNvSpPr txBox="1">
            <a:spLocks noChangeArrowheads="1"/>
          </p:cNvSpPr>
          <p:nvPr/>
        </p:nvSpPr>
        <p:spPr bwMode="auto">
          <a:xfrm>
            <a:off x="2289175" y="5267325"/>
            <a:ext cx="1758950" cy="915988"/>
          </a:xfrm>
          <a:prstGeom prst="rect">
            <a:avLst/>
          </a:prstGeom>
          <a:solidFill>
            <a:schemeClr val="accent1"/>
          </a:solidFill>
          <a:ln w="9525">
            <a:noFill/>
            <a:miter lim="800000"/>
            <a:headEnd/>
            <a:tailEnd/>
          </a:ln>
        </p:spPr>
        <p:txBody>
          <a:bodyPr>
            <a:spAutoFit/>
          </a:bodyPr>
          <a:lstStyle/>
          <a:p>
            <a:pPr>
              <a:spcBef>
                <a:spcPct val="50000"/>
              </a:spcBef>
            </a:pPr>
            <a:r>
              <a:rPr lang="it-IT">
                <a:solidFill>
                  <a:srgbClr val="FFFF66"/>
                </a:solidFill>
              </a:rPr>
              <a:t>Uso, riutilizzo e manutenzione del prodotto</a:t>
            </a:r>
          </a:p>
        </p:txBody>
      </p:sp>
      <p:sp>
        <p:nvSpPr>
          <p:cNvPr id="168964" name="Text Box 5"/>
          <p:cNvSpPr txBox="1">
            <a:spLocks noChangeArrowheads="1"/>
          </p:cNvSpPr>
          <p:nvPr/>
        </p:nvSpPr>
        <p:spPr bwMode="auto">
          <a:xfrm>
            <a:off x="6175375" y="3495675"/>
            <a:ext cx="1758950" cy="366713"/>
          </a:xfrm>
          <a:prstGeom prst="rect">
            <a:avLst/>
          </a:prstGeom>
          <a:solidFill>
            <a:schemeClr val="accent1"/>
          </a:solidFill>
          <a:ln w="9525">
            <a:noFill/>
            <a:miter lim="800000"/>
            <a:headEnd/>
            <a:tailEnd/>
          </a:ln>
        </p:spPr>
        <p:txBody>
          <a:bodyPr>
            <a:spAutoFit/>
          </a:bodyPr>
          <a:lstStyle/>
          <a:p>
            <a:pPr algn="ctr">
              <a:spcBef>
                <a:spcPct val="50000"/>
              </a:spcBef>
            </a:pPr>
            <a:r>
              <a:rPr lang="it-IT">
                <a:solidFill>
                  <a:srgbClr val="FFFF66"/>
                </a:solidFill>
              </a:rPr>
              <a:t>Lavorazione</a:t>
            </a:r>
          </a:p>
        </p:txBody>
      </p:sp>
      <p:sp>
        <p:nvSpPr>
          <p:cNvPr id="168965" name="Text Box 6"/>
          <p:cNvSpPr txBox="1">
            <a:spLocks noChangeArrowheads="1"/>
          </p:cNvSpPr>
          <p:nvPr/>
        </p:nvSpPr>
        <p:spPr bwMode="auto">
          <a:xfrm>
            <a:off x="4041775" y="1990725"/>
            <a:ext cx="2259013" cy="915988"/>
          </a:xfrm>
          <a:prstGeom prst="rect">
            <a:avLst/>
          </a:prstGeom>
          <a:solidFill>
            <a:schemeClr val="accent1"/>
          </a:solidFill>
          <a:ln w="9525">
            <a:noFill/>
            <a:miter lim="800000"/>
            <a:headEnd/>
            <a:tailEnd/>
          </a:ln>
        </p:spPr>
        <p:txBody>
          <a:bodyPr>
            <a:spAutoFit/>
          </a:bodyPr>
          <a:lstStyle/>
          <a:p>
            <a:pPr algn="ctr">
              <a:spcBef>
                <a:spcPct val="50000"/>
              </a:spcBef>
            </a:pPr>
            <a:r>
              <a:rPr lang="it-IT" dirty="0">
                <a:solidFill>
                  <a:srgbClr val="FFFF66"/>
                </a:solidFill>
              </a:rPr>
              <a:t>Estrazione e trasformazione delle materie prime</a:t>
            </a:r>
          </a:p>
        </p:txBody>
      </p:sp>
      <p:sp>
        <p:nvSpPr>
          <p:cNvPr id="168966" name="Text Box 7"/>
          <p:cNvSpPr txBox="1">
            <a:spLocks noChangeArrowheads="1"/>
          </p:cNvSpPr>
          <p:nvPr/>
        </p:nvSpPr>
        <p:spPr bwMode="auto">
          <a:xfrm>
            <a:off x="6632575" y="4876800"/>
            <a:ext cx="1978025" cy="354013"/>
          </a:xfrm>
          <a:prstGeom prst="rect">
            <a:avLst/>
          </a:prstGeom>
          <a:solidFill>
            <a:schemeClr val="accent1"/>
          </a:solidFill>
          <a:ln w="9525">
            <a:noFill/>
            <a:miter lim="800000"/>
            <a:headEnd/>
            <a:tailEnd/>
          </a:ln>
        </p:spPr>
        <p:txBody>
          <a:bodyPr/>
          <a:lstStyle/>
          <a:p>
            <a:pPr algn="ctr">
              <a:spcBef>
                <a:spcPct val="50000"/>
              </a:spcBef>
            </a:pPr>
            <a:r>
              <a:rPr lang="it-IT">
                <a:solidFill>
                  <a:srgbClr val="FFFF66"/>
                </a:solidFill>
              </a:rPr>
              <a:t>Confezionamento</a:t>
            </a:r>
          </a:p>
        </p:txBody>
      </p:sp>
      <p:sp>
        <p:nvSpPr>
          <p:cNvPr id="168967" name="Text Box 8"/>
          <p:cNvSpPr txBox="1">
            <a:spLocks noChangeArrowheads="1"/>
          </p:cNvSpPr>
          <p:nvPr/>
        </p:nvSpPr>
        <p:spPr bwMode="auto">
          <a:xfrm>
            <a:off x="4648200" y="5867400"/>
            <a:ext cx="2514600" cy="366713"/>
          </a:xfrm>
          <a:prstGeom prst="rect">
            <a:avLst/>
          </a:prstGeom>
          <a:solidFill>
            <a:schemeClr val="accent1"/>
          </a:solidFill>
          <a:ln w="9525">
            <a:noFill/>
            <a:miter lim="800000"/>
            <a:headEnd/>
            <a:tailEnd/>
          </a:ln>
        </p:spPr>
        <p:txBody>
          <a:bodyPr>
            <a:spAutoFit/>
          </a:bodyPr>
          <a:lstStyle/>
          <a:p>
            <a:pPr algn="ctr">
              <a:spcBef>
                <a:spcPct val="50000"/>
              </a:spcBef>
            </a:pPr>
            <a:r>
              <a:rPr lang="it-IT">
                <a:solidFill>
                  <a:srgbClr val="FFFF66"/>
                </a:solidFill>
              </a:rPr>
              <a:t>Commercializzazione</a:t>
            </a:r>
          </a:p>
        </p:txBody>
      </p:sp>
      <p:pic>
        <p:nvPicPr>
          <p:cNvPr id="168968" name="Picture 10" descr="recycle-arrows-transparent"/>
          <p:cNvPicPr>
            <a:picLocks noChangeAspect="1" noChangeArrowheads="1"/>
          </p:cNvPicPr>
          <p:nvPr/>
        </p:nvPicPr>
        <p:blipFill>
          <a:blip r:embed="rId3" cstate="print"/>
          <a:srcRect/>
          <a:stretch>
            <a:fillRect/>
          </a:stretch>
        </p:blipFill>
        <p:spPr bwMode="auto">
          <a:xfrm>
            <a:off x="4038600" y="3429000"/>
            <a:ext cx="2540000" cy="2276475"/>
          </a:xfrm>
          <a:prstGeom prst="rect">
            <a:avLst/>
          </a:prstGeom>
          <a:noFill/>
          <a:ln w="9525">
            <a:noFill/>
            <a:miter lim="800000"/>
            <a:headEnd/>
            <a:tailEnd/>
          </a:ln>
        </p:spPr>
      </p:pic>
      <p:sp>
        <p:nvSpPr>
          <p:cNvPr id="58379" name="Rectangle 11"/>
          <p:cNvSpPr>
            <a:spLocks noChangeArrowheads="1"/>
          </p:cNvSpPr>
          <p:nvPr/>
        </p:nvSpPr>
        <p:spPr bwMode="auto">
          <a:xfrm>
            <a:off x="473075" y="0"/>
            <a:ext cx="8670925" cy="714375"/>
          </a:xfrm>
          <a:prstGeom prst="rect">
            <a:avLst/>
          </a:prstGeom>
          <a:noFill/>
          <a:ln w="9525">
            <a:noFill/>
            <a:miter lim="800000"/>
            <a:headEnd/>
            <a:tailEnd/>
          </a:ln>
        </p:spPr>
        <p:txBody>
          <a:bodyPr anchor="ctr"/>
          <a:lstStyle/>
          <a:p>
            <a:pPr algn="ctr"/>
            <a:r>
              <a:rPr lang="it-IT" sz="4400" dirty="0" err="1">
                <a:solidFill>
                  <a:srgbClr val="002060"/>
                </a:solidFill>
              </a:rPr>
              <a:t>L.C.A.</a:t>
            </a:r>
            <a:r>
              <a:rPr lang="it-IT" sz="4400" dirty="0">
                <a:solidFill>
                  <a:srgbClr val="002060"/>
                </a:solidFill>
              </a:rPr>
              <a:t>  </a:t>
            </a:r>
            <a:r>
              <a:rPr lang="it-IT" sz="4400" dirty="0" err="1">
                <a:solidFill>
                  <a:srgbClr val="002060"/>
                </a:solidFill>
              </a:rPr>
              <a:t>analysis</a:t>
            </a:r>
            <a:endParaRPr lang="it-IT" sz="4400" b="1" dirty="0">
              <a:solidFill>
                <a:srgbClr val="002060"/>
              </a:solidFill>
            </a:endParaRPr>
          </a:p>
        </p:txBody>
      </p:sp>
      <p:sp>
        <p:nvSpPr>
          <p:cNvPr id="168970" name="Text Box 12"/>
          <p:cNvSpPr txBox="1">
            <a:spLocks noChangeArrowheads="1"/>
          </p:cNvSpPr>
          <p:nvPr/>
        </p:nvSpPr>
        <p:spPr bwMode="auto">
          <a:xfrm>
            <a:off x="214313" y="642938"/>
            <a:ext cx="8715375" cy="1816100"/>
          </a:xfrm>
          <a:prstGeom prst="rect">
            <a:avLst/>
          </a:prstGeom>
          <a:noFill/>
          <a:ln w="9525">
            <a:noFill/>
            <a:miter lim="800000"/>
            <a:headEnd/>
            <a:tailEnd/>
          </a:ln>
        </p:spPr>
        <p:txBody>
          <a:bodyPr>
            <a:spAutoFit/>
          </a:bodyPr>
          <a:lstStyle/>
          <a:p>
            <a:r>
              <a:rPr lang="it-IT" sz="2800" b="1" dirty="0">
                <a:solidFill>
                  <a:srgbClr val="002060"/>
                </a:solidFill>
                <a:latin typeface="Maiandra GD" pitchFamily="34" charset="0"/>
              </a:rPr>
              <a:t>Strumento mediante il quale si studiano </a:t>
            </a:r>
            <a:r>
              <a:rPr lang="it-IT" sz="2800" b="1" dirty="0">
                <a:solidFill>
                  <a:srgbClr val="FF0000"/>
                </a:solidFill>
                <a:latin typeface="Maiandra GD" pitchFamily="34" charset="0"/>
              </a:rPr>
              <a:t>gli impatti ambientali </a:t>
            </a:r>
            <a:r>
              <a:rPr lang="it-IT" sz="2800" b="1" dirty="0">
                <a:solidFill>
                  <a:srgbClr val="002060"/>
                </a:solidFill>
                <a:latin typeface="Maiandra GD" pitchFamily="34" charset="0"/>
              </a:rPr>
              <a:t>di un intero ciclo produttivo, </a:t>
            </a:r>
            <a:r>
              <a:rPr lang="it-IT" sz="2800" b="1" dirty="0">
                <a:solidFill>
                  <a:srgbClr val="FF0000"/>
                </a:solidFill>
                <a:latin typeface="Maiandra GD" pitchFamily="34" charset="0"/>
              </a:rPr>
              <a:t>dall'uso</a:t>
            </a:r>
            <a:r>
              <a:rPr lang="it-IT" sz="2800" b="1" dirty="0">
                <a:solidFill>
                  <a:srgbClr val="002060"/>
                </a:solidFill>
                <a:latin typeface="Maiandra GD" pitchFamily="34" charset="0"/>
              </a:rPr>
              <a:t> di materia ed energia, fino </a:t>
            </a:r>
            <a:r>
              <a:rPr lang="it-IT" sz="2800" b="1" dirty="0">
                <a:solidFill>
                  <a:srgbClr val="FF0000"/>
                </a:solidFill>
                <a:latin typeface="Maiandra GD" pitchFamily="34" charset="0"/>
              </a:rPr>
              <a:t>al consumo </a:t>
            </a:r>
            <a:r>
              <a:rPr lang="it-IT" sz="2800" b="1" dirty="0">
                <a:solidFill>
                  <a:srgbClr val="002060"/>
                </a:solidFill>
                <a:latin typeface="Maiandra GD" pitchFamily="34" charset="0"/>
              </a:rPr>
              <a:t>e </a:t>
            </a:r>
            <a:r>
              <a:rPr lang="it-IT" sz="2800" b="1" dirty="0">
                <a:solidFill>
                  <a:srgbClr val="FF0000"/>
                </a:solidFill>
                <a:latin typeface="Maiandra GD" pitchFamily="34" charset="0"/>
              </a:rPr>
              <a:t>alla gestione </a:t>
            </a:r>
            <a:r>
              <a:rPr lang="it-IT" sz="2800" b="1" dirty="0">
                <a:solidFill>
                  <a:srgbClr val="002060"/>
                </a:solidFill>
                <a:latin typeface="Maiandra GD" pitchFamily="34" charset="0"/>
              </a:rPr>
              <a:t>dei rifiuti generati da esso.</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Text Box 4"/>
          <p:cNvSpPr txBox="1">
            <a:spLocks noChangeArrowheads="1"/>
          </p:cNvSpPr>
          <p:nvPr/>
        </p:nvSpPr>
        <p:spPr bwMode="auto">
          <a:xfrm>
            <a:off x="323528" y="332656"/>
            <a:ext cx="8568952" cy="6297108"/>
          </a:xfrm>
          <a:prstGeom prst="rect">
            <a:avLst/>
          </a:prstGeom>
          <a:noFill/>
          <a:ln w="9525">
            <a:noFill/>
            <a:miter lim="800000"/>
            <a:headEnd/>
            <a:tailEnd/>
          </a:ln>
        </p:spPr>
        <p:txBody>
          <a:bodyPr wrap="square">
            <a:spAutoFit/>
          </a:bodyPr>
          <a:lstStyle/>
          <a:p>
            <a:pPr>
              <a:lnSpc>
                <a:spcPct val="110000"/>
              </a:lnSpc>
              <a:spcBef>
                <a:spcPct val="50000"/>
              </a:spcBef>
              <a:buClr>
                <a:srgbClr val="99CC00"/>
              </a:buClr>
              <a:buFont typeface="Wingdings" pitchFamily="2" charset="2"/>
              <a:buNone/>
            </a:pPr>
            <a:r>
              <a:rPr lang="it-IT" sz="3200" dirty="0"/>
              <a:t>Il termine LCA nacque durante il congresso della SETAC </a:t>
            </a:r>
            <a:r>
              <a:rPr lang="it-IT" dirty="0"/>
              <a:t>(</a:t>
            </a:r>
            <a:r>
              <a:rPr lang="it-IT" i="1" dirty="0"/>
              <a:t>Society </a:t>
            </a:r>
            <a:r>
              <a:rPr lang="it-IT" i="1" dirty="0" err="1"/>
              <a:t>of</a:t>
            </a:r>
            <a:r>
              <a:rPr lang="it-IT" i="1" dirty="0"/>
              <a:t> </a:t>
            </a:r>
            <a:r>
              <a:rPr lang="it-IT" i="1" dirty="0" err="1"/>
              <a:t>Environemental</a:t>
            </a:r>
            <a:r>
              <a:rPr lang="it-IT" i="1" dirty="0"/>
              <a:t> </a:t>
            </a:r>
            <a:r>
              <a:rPr lang="it-IT" i="1" dirty="0" err="1"/>
              <a:t>Toxicology</a:t>
            </a:r>
            <a:r>
              <a:rPr lang="it-IT" i="1" dirty="0"/>
              <a:t> and </a:t>
            </a:r>
            <a:r>
              <a:rPr lang="it-IT" i="1" dirty="0" err="1"/>
              <a:t>Chemistry</a:t>
            </a:r>
            <a:r>
              <a:rPr lang="it-IT" dirty="0"/>
              <a:t>) </a:t>
            </a:r>
            <a:r>
              <a:rPr lang="it-IT" sz="3200" dirty="0"/>
              <a:t>del 1990 (</a:t>
            </a:r>
            <a:r>
              <a:rPr lang="it-IT" sz="3200" dirty="0" err="1"/>
              <a:t>Vermont-</a:t>
            </a:r>
            <a:r>
              <a:rPr lang="it-IT" sz="3200" dirty="0"/>
              <a:t> Canada)</a:t>
            </a:r>
          </a:p>
          <a:p>
            <a:pPr>
              <a:lnSpc>
                <a:spcPct val="110000"/>
              </a:lnSpc>
              <a:spcBef>
                <a:spcPct val="50000"/>
              </a:spcBef>
              <a:buClr>
                <a:srgbClr val="99CC00"/>
              </a:buClr>
              <a:buFont typeface="Wingdings" pitchFamily="2" charset="2"/>
              <a:buNone/>
            </a:pPr>
            <a:r>
              <a:rPr lang="it-IT" sz="3200" i="1" dirty="0"/>
              <a:t>La LCA (Life </a:t>
            </a:r>
            <a:r>
              <a:rPr lang="it-IT" sz="3200" i="1" dirty="0" err="1"/>
              <a:t>Cycle</a:t>
            </a:r>
            <a:r>
              <a:rPr lang="it-IT" sz="3200" i="1" dirty="0"/>
              <a:t> </a:t>
            </a:r>
            <a:r>
              <a:rPr lang="it-IT" sz="3200" i="1" dirty="0" err="1"/>
              <a:t>Assessment</a:t>
            </a:r>
            <a:r>
              <a:rPr lang="it-IT" sz="3200" i="1" dirty="0"/>
              <a:t>) cioè la Valutazione del Ciclo di Vita di un Prodotto è un’analisi </a:t>
            </a:r>
            <a:r>
              <a:rPr lang="it-IT" sz="3200" i="1" dirty="0">
                <a:solidFill>
                  <a:srgbClr val="FF0000"/>
                </a:solidFill>
              </a:rPr>
              <a:t>quantitativa</a:t>
            </a:r>
            <a:r>
              <a:rPr lang="it-IT" sz="3200" i="1" dirty="0"/>
              <a:t>, </a:t>
            </a:r>
            <a:r>
              <a:rPr lang="it-IT" sz="3200" i="1" dirty="0">
                <a:solidFill>
                  <a:srgbClr val="FF0000"/>
                </a:solidFill>
              </a:rPr>
              <a:t>sistematica</a:t>
            </a:r>
            <a:r>
              <a:rPr lang="it-IT" sz="3200" i="1" dirty="0"/>
              <a:t> che valuta il flussi di materia ed energia durante tutta la vita di un prodotto, processo o attività dall’estrazione delle materie prime, alla produzione, all’utilizzo, fino all’eliminazione del prodotto stesso una volta diventato rifiuto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1547664" y="0"/>
            <a:ext cx="5327997" cy="830997"/>
          </a:xfrm>
          <a:prstGeom prst="rect">
            <a:avLst/>
          </a:prstGeom>
          <a:noFill/>
          <a:ln w="9525">
            <a:noFill/>
            <a:miter lim="800000"/>
            <a:headEnd/>
            <a:tailEnd/>
          </a:ln>
        </p:spPr>
        <p:txBody>
          <a:bodyPr wrap="square" anchor="ctr">
            <a:spAutoFit/>
          </a:bodyPr>
          <a:lstStyle/>
          <a:p>
            <a:pPr algn="ctr">
              <a:spcBef>
                <a:spcPct val="50000"/>
              </a:spcBef>
            </a:pPr>
            <a:r>
              <a:rPr lang="it-IT" sz="4800" b="1" dirty="0"/>
              <a:t>Le </a:t>
            </a:r>
            <a:r>
              <a:rPr lang="it-IT" sz="4800" b="1" dirty="0" smtClean="0"/>
              <a:t>fasi </a:t>
            </a:r>
            <a:r>
              <a:rPr lang="it-IT" sz="4800" b="1" dirty="0"/>
              <a:t>della LCA</a:t>
            </a:r>
          </a:p>
        </p:txBody>
      </p:sp>
      <p:sp>
        <p:nvSpPr>
          <p:cNvPr id="81924" name="Text Box 4"/>
          <p:cNvSpPr txBox="1">
            <a:spLocks noChangeArrowheads="1"/>
          </p:cNvSpPr>
          <p:nvPr/>
        </p:nvSpPr>
        <p:spPr bwMode="auto">
          <a:xfrm>
            <a:off x="467544" y="908720"/>
            <a:ext cx="8280400" cy="5205720"/>
          </a:xfrm>
          <a:prstGeom prst="rect">
            <a:avLst/>
          </a:prstGeom>
          <a:noFill/>
          <a:ln w="9525">
            <a:noFill/>
            <a:miter lim="800000"/>
            <a:headEnd/>
            <a:tailEnd/>
          </a:ln>
        </p:spPr>
        <p:txBody>
          <a:bodyPr>
            <a:spAutoFit/>
          </a:bodyPr>
          <a:lstStyle/>
          <a:p>
            <a:pPr marL="457200" indent="-457200">
              <a:spcBef>
                <a:spcPct val="50000"/>
              </a:spcBef>
              <a:buClr>
                <a:srgbClr val="99CC00"/>
              </a:buClr>
              <a:buFont typeface="Wingdings" pitchFamily="2" charset="2"/>
              <a:buNone/>
            </a:pPr>
            <a:r>
              <a:rPr lang="it-IT" sz="2400" dirty="0"/>
              <a:t>La procedura, di natura tipicamente interattiva, passa a traverso quattro fasi ben distinte </a:t>
            </a:r>
          </a:p>
          <a:p>
            <a:pPr marL="457200" indent="-457200">
              <a:lnSpc>
                <a:spcPct val="110000"/>
              </a:lnSpc>
              <a:spcBef>
                <a:spcPct val="50000"/>
              </a:spcBef>
              <a:buClr>
                <a:srgbClr val="002060"/>
              </a:buClr>
              <a:buFont typeface="Wingdings" pitchFamily="2" charset="2"/>
              <a:buAutoNum type="arabicPeriod"/>
            </a:pPr>
            <a:r>
              <a:rPr lang="it-IT" sz="2400" b="1" dirty="0"/>
              <a:t>Definizione dello scopo e dei limiti dello studio (</a:t>
            </a:r>
            <a:r>
              <a:rPr lang="it-IT" sz="2400" i="1" dirty="0"/>
              <a:t>finalità, unità funzionale, confini del sistema, dati</a:t>
            </a:r>
            <a:r>
              <a:rPr lang="it-IT" sz="2400" b="1" i="1" dirty="0"/>
              <a:t>)</a:t>
            </a:r>
            <a:endParaRPr lang="it-IT" sz="2400" b="1" dirty="0"/>
          </a:p>
          <a:p>
            <a:pPr marL="457200" indent="-457200">
              <a:lnSpc>
                <a:spcPct val="110000"/>
              </a:lnSpc>
              <a:spcBef>
                <a:spcPct val="50000"/>
              </a:spcBef>
              <a:buClr>
                <a:srgbClr val="002060"/>
              </a:buClr>
              <a:buFont typeface="Wingdings" pitchFamily="2" charset="2"/>
              <a:buAutoNum type="arabicPeriod"/>
            </a:pPr>
            <a:r>
              <a:rPr lang="it-IT" sz="2400" b="1" dirty="0"/>
              <a:t>Realizzazione dell’inventario di input </a:t>
            </a:r>
            <a:r>
              <a:rPr lang="it-IT" sz="2400" b="1" i="1" dirty="0"/>
              <a:t>(</a:t>
            </a:r>
            <a:r>
              <a:rPr lang="it-IT" sz="2400" i="1" dirty="0"/>
              <a:t>materiali, energia, risorse naturali</a:t>
            </a:r>
            <a:r>
              <a:rPr lang="it-IT" sz="2400" b="1" i="1" dirty="0"/>
              <a:t>) </a:t>
            </a:r>
            <a:r>
              <a:rPr lang="it-IT" sz="2400" b="1" dirty="0"/>
              <a:t>e output</a:t>
            </a:r>
            <a:r>
              <a:rPr lang="it-IT" sz="2400" dirty="0"/>
              <a:t> </a:t>
            </a:r>
            <a:r>
              <a:rPr lang="it-IT" sz="2400" b="1" i="1" dirty="0" smtClean="0"/>
              <a:t>(</a:t>
            </a:r>
            <a:r>
              <a:rPr lang="it-IT" sz="2400" i="1" dirty="0" smtClean="0"/>
              <a:t>co-prodotti</a:t>
            </a:r>
            <a:r>
              <a:rPr lang="it-IT" sz="2400" dirty="0" smtClean="0"/>
              <a:t>, </a:t>
            </a:r>
            <a:r>
              <a:rPr lang="it-IT" sz="2400" i="1" dirty="0" smtClean="0"/>
              <a:t>emissioni</a:t>
            </a:r>
            <a:r>
              <a:rPr lang="it-IT" sz="2400" i="1" dirty="0"/>
              <a:t>, rifiuti,…</a:t>
            </a:r>
            <a:r>
              <a:rPr lang="it-IT" sz="2400" b="1" i="1" dirty="0"/>
              <a:t>)</a:t>
            </a:r>
          </a:p>
          <a:p>
            <a:pPr marL="457200" indent="-457200">
              <a:lnSpc>
                <a:spcPct val="110000"/>
              </a:lnSpc>
              <a:spcBef>
                <a:spcPct val="50000"/>
              </a:spcBef>
              <a:buClr>
                <a:srgbClr val="002060"/>
              </a:buClr>
              <a:buFont typeface="Wingdings" pitchFamily="2" charset="2"/>
              <a:buAutoNum type="arabicPeriod"/>
            </a:pPr>
            <a:r>
              <a:rPr lang="it-IT" sz="2400" b="1" dirty="0"/>
              <a:t>Valutazione dei potenziali impatti ambientali (</a:t>
            </a:r>
            <a:r>
              <a:rPr lang="it-IT" sz="2400" i="1" dirty="0"/>
              <a:t>classificazione, caratterizzazione, normalizzazione, valutazione numerica</a:t>
            </a:r>
            <a:r>
              <a:rPr lang="it-IT" sz="2400" b="1" dirty="0"/>
              <a:t>)</a:t>
            </a:r>
          </a:p>
          <a:p>
            <a:pPr marL="457200" indent="-457200">
              <a:lnSpc>
                <a:spcPct val="110000"/>
              </a:lnSpc>
              <a:spcBef>
                <a:spcPct val="50000"/>
              </a:spcBef>
              <a:buClr>
                <a:srgbClr val="002060"/>
              </a:buClr>
              <a:buFont typeface="Wingdings" pitchFamily="2" charset="2"/>
              <a:buAutoNum type="arabicPeriod"/>
            </a:pPr>
            <a:r>
              <a:rPr lang="it-IT" sz="2400" b="1" dirty="0"/>
              <a:t>Interpretazione e analisi dei risultati (</a:t>
            </a:r>
            <a:r>
              <a:rPr lang="it-IT" sz="2400" i="1" dirty="0"/>
              <a:t>definizione delle possibili linee di intervento</a:t>
            </a:r>
            <a:r>
              <a:rPr lang="it-IT" sz="2400" b="1" dirty="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Text Box 4"/>
          <p:cNvSpPr txBox="1">
            <a:spLocks noChangeArrowheads="1"/>
          </p:cNvSpPr>
          <p:nvPr/>
        </p:nvSpPr>
        <p:spPr bwMode="auto">
          <a:xfrm>
            <a:off x="251520" y="764704"/>
            <a:ext cx="8613553" cy="5299912"/>
          </a:xfrm>
          <a:prstGeom prst="rect">
            <a:avLst/>
          </a:prstGeom>
          <a:noFill/>
          <a:ln w="9525">
            <a:noFill/>
            <a:miter lim="800000"/>
            <a:headEnd/>
            <a:tailEnd/>
          </a:ln>
        </p:spPr>
        <p:txBody>
          <a:bodyPr wrap="square">
            <a:spAutoFit/>
          </a:bodyPr>
          <a:lstStyle/>
          <a:p>
            <a:pPr algn="ctr">
              <a:lnSpc>
                <a:spcPct val="120000"/>
              </a:lnSpc>
              <a:spcBef>
                <a:spcPct val="50000"/>
              </a:spcBef>
              <a:buClr>
                <a:srgbClr val="002060"/>
              </a:buClr>
            </a:pPr>
            <a:r>
              <a:rPr lang="it-IT" sz="3600" dirty="0" smtClean="0"/>
              <a:t>Finalità</a:t>
            </a:r>
            <a:endParaRPr lang="it-IT" sz="3600" dirty="0" smtClean="0"/>
          </a:p>
          <a:p>
            <a:pPr>
              <a:lnSpc>
                <a:spcPct val="120000"/>
              </a:lnSpc>
              <a:spcBef>
                <a:spcPct val="50000"/>
              </a:spcBef>
              <a:buClr>
                <a:srgbClr val="002060"/>
              </a:buClr>
              <a:buFont typeface="Wingdings" pitchFamily="2" charset="2"/>
              <a:buChar char="è"/>
            </a:pPr>
            <a:r>
              <a:rPr lang="it-IT" sz="3600" dirty="0" smtClean="0"/>
              <a:t>Valutare </a:t>
            </a:r>
            <a:r>
              <a:rPr lang="it-IT" sz="3600" dirty="0"/>
              <a:t>gli </a:t>
            </a:r>
            <a:r>
              <a:rPr lang="it-IT" sz="3600" dirty="0">
                <a:solidFill>
                  <a:srgbClr val="FF0000"/>
                </a:solidFill>
              </a:rPr>
              <a:t>impatti ambientali </a:t>
            </a:r>
            <a:r>
              <a:rPr lang="it-IT" sz="3600" dirty="0"/>
              <a:t>associati alle varie fasi del ciclo di vita di un prodotto, attività o processo</a:t>
            </a:r>
          </a:p>
          <a:p>
            <a:pPr>
              <a:lnSpc>
                <a:spcPct val="120000"/>
              </a:lnSpc>
              <a:spcBef>
                <a:spcPct val="50000"/>
              </a:spcBef>
              <a:buClr>
                <a:srgbClr val="002060"/>
              </a:buClr>
              <a:buFont typeface="Wingdings" pitchFamily="2" charset="2"/>
              <a:buChar char="è"/>
            </a:pPr>
            <a:r>
              <a:rPr lang="it-IT" sz="3600" dirty="0"/>
              <a:t> Identificare le opportunità di miglioramento delle caratteristiche </a:t>
            </a:r>
            <a:r>
              <a:rPr lang="it-IT" sz="3600" dirty="0">
                <a:solidFill>
                  <a:srgbClr val="FF0000"/>
                </a:solidFill>
              </a:rPr>
              <a:t>eco-compatibili </a:t>
            </a:r>
            <a:r>
              <a:rPr lang="it-IT" sz="3600" dirty="0"/>
              <a:t>del prodotto, attività o processo</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Rectangle 1"/>
          <p:cNvSpPr>
            <a:spLocks noChangeArrowheads="1"/>
          </p:cNvSpPr>
          <p:nvPr/>
        </p:nvSpPr>
        <p:spPr bwMode="auto">
          <a:xfrm>
            <a:off x="395536" y="2852936"/>
            <a:ext cx="8424936" cy="30777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it-IT" sz="3600" i="0" u="none" strike="noStrike" cap="none" normalizeH="0" baseline="0" dirty="0" smtClean="0">
                <a:ln>
                  <a:noFill/>
                </a:ln>
                <a:solidFill>
                  <a:schemeClr val="tx1"/>
                </a:solidFill>
                <a:effectLst/>
                <a:latin typeface="Arial" pitchFamily="34" charset="0"/>
              </a:rPr>
              <a:t>Inventario</a:t>
            </a:r>
          </a:p>
          <a:p>
            <a:pPr marL="0" marR="0" lvl="0" indent="0" algn="l" defTabSz="914400" rtl="0" eaLnBrk="0" fontAlgn="base" latinLnBrk="0" hangingPunct="0">
              <a:lnSpc>
                <a:spcPct val="100000"/>
              </a:lnSpc>
              <a:spcBef>
                <a:spcPct val="0"/>
              </a:spcBef>
              <a:spcAft>
                <a:spcPct val="0"/>
              </a:spcAft>
              <a:buClrTx/>
              <a:buSzTx/>
              <a:buFontTx/>
              <a:buAutoNum type="arabicPeriod"/>
              <a:tabLst>
                <a:tab pos="228600" algn="l"/>
              </a:tabLst>
            </a:pPr>
            <a:r>
              <a:rPr kumimoji="0" lang="it-IT" sz="2800" i="0" u="none" strike="noStrike" cap="none" normalizeH="0" baseline="0" dirty="0" smtClean="0">
                <a:ln>
                  <a:noFill/>
                </a:ln>
                <a:solidFill>
                  <a:schemeClr val="tx1"/>
                </a:solidFill>
                <a:effectLst/>
              </a:rPr>
              <a:t>Confini del sistema</a:t>
            </a:r>
          </a:p>
          <a:p>
            <a:pPr marL="0" marR="0" lvl="0" indent="0" algn="l" defTabSz="914400" rtl="0" eaLnBrk="0" fontAlgn="base" latinLnBrk="0" hangingPunct="0">
              <a:lnSpc>
                <a:spcPct val="100000"/>
              </a:lnSpc>
              <a:spcBef>
                <a:spcPct val="0"/>
              </a:spcBef>
              <a:spcAft>
                <a:spcPct val="0"/>
              </a:spcAft>
              <a:buClrTx/>
              <a:buSzTx/>
              <a:buFontTx/>
              <a:buAutoNum type="arabicPeriod" startAt="2"/>
              <a:tabLst>
                <a:tab pos="228600" algn="l"/>
              </a:tabLst>
            </a:pPr>
            <a:r>
              <a:rPr kumimoji="0" lang="it-IT" sz="2800" i="0" u="none" strike="noStrike" cap="none" normalizeH="0" baseline="0" dirty="0" smtClean="0">
                <a:ln>
                  <a:noFill/>
                </a:ln>
                <a:solidFill>
                  <a:schemeClr val="tx1"/>
                </a:solidFill>
                <a:effectLst/>
              </a:rPr>
              <a:t>Diagramma di flusso</a:t>
            </a:r>
          </a:p>
          <a:p>
            <a:pPr marL="0" marR="0" lvl="0" indent="0" algn="l" defTabSz="914400" rtl="0" eaLnBrk="0" fontAlgn="base" latinLnBrk="0" hangingPunct="0">
              <a:lnSpc>
                <a:spcPct val="100000"/>
              </a:lnSpc>
              <a:spcBef>
                <a:spcPct val="0"/>
              </a:spcBef>
              <a:spcAft>
                <a:spcPct val="0"/>
              </a:spcAft>
              <a:buClrTx/>
              <a:buSzTx/>
              <a:buFontTx/>
              <a:buAutoNum type="arabicPeriod" startAt="3"/>
              <a:tabLst>
                <a:tab pos="228600" algn="l"/>
              </a:tabLst>
            </a:pPr>
            <a:r>
              <a:rPr kumimoji="0" lang="it-IT" sz="2800" i="0" u="none" strike="noStrike" cap="none" normalizeH="0" baseline="0" dirty="0" smtClean="0">
                <a:ln>
                  <a:noFill/>
                </a:ln>
                <a:solidFill>
                  <a:schemeClr val="tx1"/>
                </a:solidFill>
                <a:effectLst/>
              </a:rPr>
              <a:t>Raccolta dei dati</a:t>
            </a:r>
          </a:p>
          <a:p>
            <a:pPr marL="0" marR="0" lvl="0" indent="0" algn="l" defTabSz="914400" rtl="0" eaLnBrk="0" fontAlgn="base" latinLnBrk="0" hangingPunct="0">
              <a:lnSpc>
                <a:spcPct val="100000"/>
              </a:lnSpc>
              <a:spcBef>
                <a:spcPct val="0"/>
              </a:spcBef>
              <a:spcAft>
                <a:spcPct val="0"/>
              </a:spcAft>
              <a:buClrTx/>
              <a:buSzTx/>
              <a:buFontTx/>
              <a:buAutoNum type="arabicPeriod" startAt="4"/>
              <a:tabLst>
                <a:tab pos="228600" algn="l"/>
              </a:tabLst>
            </a:pPr>
            <a:r>
              <a:rPr kumimoji="0" lang="it-IT" sz="2800" i="0" u="none" strike="noStrike" cap="none" normalizeH="0" baseline="0" dirty="0" smtClean="0">
                <a:ln>
                  <a:noFill/>
                </a:ln>
                <a:solidFill>
                  <a:schemeClr val="tx1"/>
                </a:solidFill>
                <a:effectLst/>
              </a:rPr>
              <a:t>Regole/problemi di allocazione degli impatti</a:t>
            </a:r>
          </a:p>
          <a:p>
            <a:pPr marL="0" marR="0" lvl="0" indent="0" algn="l" defTabSz="914400" rtl="0" eaLnBrk="0" fontAlgn="base" latinLnBrk="0" hangingPunct="0">
              <a:lnSpc>
                <a:spcPct val="100000"/>
              </a:lnSpc>
              <a:spcBef>
                <a:spcPct val="0"/>
              </a:spcBef>
              <a:spcAft>
                <a:spcPct val="0"/>
              </a:spcAft>
              <a:buClrTx/>
              <a:buSzTx/>
              <a:buFontTx/>
              <a:buAutoNum type="arabicPeriod" startAt="5"/>
              <a:tabLst>
                <a:tab pos="228600" algn="l"/>
              </a:tabLst>
            </a:pPr>
            <a:r>
              <a:rPr kumimoji="0" lang="it-IT" sz="2800" i="0" u="none" strike="noStrike" cap="none" normalizeH="0" baseline="0" dirty="0" smtClean="0">
                <a:ln>
                  <a:noFill/>
                </a:ln>
                <a:solidFill>
                  <a:schemeClr val="tx1"/>
                </a:solidFill>
                <a:effectLst/>
              </a:rPr>
              <a:t>Elaborazione dei dati</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it-IT" sz="1800" i="0" u="none" strike="noStrike" cap="none" normalizeH="0" baseline="0" dirty="0" smtClean="0">
              <a:ln>
                <a:noFill/>
              </a:ln>
              <a:solidFill>
                <a:schemeClr val="tx1"/>
              </a:solidFill>
              <a:effectLst/>
              <a:latin typeface="Arial" pitchFamily="34" charset="0"/>
            </a:endParaRPr>
          </a:p>
        </p:txBody>
      </p:sp>
      <p:sp>
        <p:nvSpPr>
          <p:cNvPr id="175106" name="Rectangle 2"/>
          <p:cNvSpPr>
            <a:spLocks noChangeArrowheads="1"/>
          </p:cNvSpPr>
          <p:nvPr/>
        </p:nvSpPr>
        <p:spPr bwMode="auto">
          <a:xfrm>
            <a:off x="539552" y="404664"/>
            <a:ext cx="828092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tabLst>
                <a:tab pos="342900" algn="l"/>
              </a:tabLst>
            </a:pPr>
            <a:r>
              <a:rPr lang="it-IT" sz="3200" dirty="0" smtClean="0"/>
              <a:t>Confini del sistema</a:t>
            </a:r>
          </a:p>
          <a:p>
            <a:pPr marL="0" marR="0" lvl="0" indent="0" algn="l" defTabSz="914400" rtl="0" eaLnBrk="0" fontAlgn="base" latinLnBrk="0" hangingPunct="0">
              <a:lnSpc>
                <a:spcPct val="100000"/>
              </a:lnSpc>
              <a:spcBef>
                <a:spcPct val="0"/>
              </a:spcBef>
              <a:spcAft>
                <a:spcPct val="0"/>
              </a:spcAft>
              <a:buClrTx/>
              <a:buSzTx/>
              <a:buFontTx/>
              <a:buChar char="•"/>
              <a:tabLst>
                <a:tab pos="342900" algn="l"/>
              </a:tabLst>
            </a:pPr>
            <a:r>
              <a:rPr kumimoji="0" lang="it-IT" sz="2400" b="0" i="0" u="none" strike="noStrike" cap="none" normalizeH="0" baseline="0" dirty="0" smtClean="0">
                <a:ln>
                  <a:noFill/>
                </a:ln>
                <a:solidFill>
                  <a:schemeClr val="tx1"/>
                </a:solidFill>
                <a:effectLst/>
              </a:rPr>
              <a:t> descrizione qualitativa e quantitativa delle unità di processo; </a:t>
            </a:r>
          </a:p>
          <a:p>
            <a:pPr marL="0" marR="0" lvl="0" indent="0" algn="l" defTabSz="914400" rtl="0" eaLnBrk="0" fontAlgn="base" latinLnBrk="0" hangingPunct="0">
              <a:lnSpc>
                <a:spcPct val="100000"/>
              </a:lnSpc>
              <a:spcBef>
                <a:spcPct val="0"/>
              </a:spcBef>
              <a:spcAft>
                <a:spcPct val="0"/>
              </a:spcAft>
              <a:buClrTx/>
              <a:buSzTx/>
              <a:buFontTx/>
              <a:buChar char="•"/>
              <a:tabLst>
                <a:tab pos="342900" algn="l"/>
              </a:tabLst>
            </a:pPr>
            <a:r>
              <a:rPr kumimoji="0" lang="it-IT" sz="2400" b="0" i="0" u="none" strike="noStrike" cap="none" normalizeH="0" baseline="0" dirty="0" smtClean="0">
                <a:ln>
                  <a:noFill/>
                </a:ln>
                <a:solidFill>
                  <a:schemeClr val="tx1"/>
                </a:solidFill>
                <a:effectLst/>
              </a:rPr>
              <a:t> categorie di dati ad esse associate; </a:t>
            </a:r>
          </a:p>
          <a:p>
            <a:pPr marL="0" marR="0" lvl="0" indent="0" algn="l" defTabSz="914400" rtl="0" eaLnBrk="0" fontAlgn="base" latinLnBrk="0" hangingPunct="0">
              <a:lnSpc>
                <a:spcPct val="100000"/>
              </a:lnSpc>
              <a:spcBef>
                <a:spcPct val="0"/>
              </a:spcBef>
              <a:spcAft>
                <a:spcPct val="0"/>
              </a:spcAft>
              <a:buClrTx/>
              <a:buSzTx/>
              <a:buFontTx/>
              <a:buChar char="•"/>
              <a:tabLst>
                <a:tab pos="342900" algn="l"/>
              </a:tabLst>
            </a:pPr>
            <a:r>
              <a:rPr kumimoji="0" lang="it-IT" sz="2400" b="0" i="0" u="none" strike="noStrike" cap="none" normalizeH="0" baseline="0" dirty="0" smtClean="0">
                <a:ln>
                  <a:noFill/>
                </a:ln>
                <a:solidFill>
                  <a:schemeClr val="tx1"/>
                </a:solidFill>
                <a:effectLst/>
              </a:rPr>
              <a:t> ipotesi e assunzioni (trascurare alcuni ingressi ed uscite). </a:t>
            </a: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endParaRPr kumimoji="0" lang="it-IT" sz="2400"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Rectangle 1"/>
          <p:cNvSpPr>
            <a:spLocks noChangeArrowheads="1"/>
          </p:cNvSpPr>
          <p:nvPr/>
        </p:nvSpPr>
        <p:spPr bwMode="auto">
          <a:xfrm>
            <a:off x="467544" y="586467"/>
            <a:ext cx="763284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it-IT" sz="3600" b="1" i="0" u="none" strike="noStrike" cap="none" normalizeH="0" baseline="0" dirty="0" smtClean="0">
                <a:ln>
                  <a:noFill/>
                </a:ln>
                <a:solidFill>
                  <a:schemeClr val="tx1"/>
                </a:solidFill>
                <a:effectLst/>
              </a:rPr>
              <a:t>Diagramma di flusso</a:t>
            </a:r>
            <a:r>
              <a:rPr kumimoji="0" lang="it-IT" sz="3600" b="0" i="0" u="none" strike="noStrike" cap="none" normalizeH="0" baseline="0" dirty="0" smtClean="0">
                <a:ln>
                  <a:noFill/>
                </a:ln>
                <a:solidFill>
                  <a:schemeClr val="tx1"/>
                </a:solidFill>
                <a:effectLst/>
              </a:rPr>
              <a:t> </a:t>
            </a:r>
          </a:p>
          <a:p>
            <a:pPr marL="0" marR="0" lvl="0" indent="0" algn="l" defTabSz="914400" rtl="0" eaLnBrk="1" fontAlgn="base" latinLnBrk="0" hangingPunct="1">
              <a:lnSpc>
                <a:spcPct val="100000"/>
              </a:lnSpc>
              <a:spcBef>
                <a:spcPct val="0"/>
              </a:spcBef>
              <a:spcAft>
                <a:spcPct val="0"/>
              </a:spcAft>
              <a:buClrTx/>
              <a:buSzTx/>
              <a:buFontTx/>
              <a:buNone/>
              <a:tabLst>
                <a:tab pos="228600" algn="l"/>
              </a:tabLst>
            </a:pPr>
            <a:endParaRPr kumimoji="0" lang="it-IT" sz="3200" b="0" i="0" u="none" strike="noStrike" cap="none" normalizeH="0" baseline="0" dirty="0" smtClean="0">
              <a:ln>
                <a:noFill/>
              </a:ln>
              <a:solidFill>
                <a:schemeClr val="tx1"/>
              </a:solidFill>
              <a:effectLst/>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it-IT" sz="3200" b="0" i="0" u="none" strike="noStrike" cap="none" normalizeH="0" baseline="0" dirty="0" smtClean="0">
                <a:ln>
                  <a:noFill/>
                </a:ln>
                <a:solidFill>
                  <a:schemeClr val="tx1"/>
                </a:solidFill>
                <a:effectLst/>
              </a:rPr>
              <a:t> Produzione principale. </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it-IT" sz="3200" b="0" i="0" u="none" strike="noStrike" cap="none" normalizeH="0" baseline="0" dirty="0" smtClean="0">
                <a:ln>
                  <a:noFill/>
                </a:ln>
                <a:solidFill>
                  <a:schemeClr val="tx1"/>
                </a:solidFill>
                <a:effectLst/>
              </a:rPr>
              <a:t>Produzione secondaria o co-prodotto.</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it-IT" sz="3200" b="0" i="0" u="none" strike="noStrike" cap="none" normalizeH="0" baseline="0" dirty="0" smtClean="0">
                <a:ln>
                  <a:noFill/>
                </a:ln>
                <a:solidFill>
                  <a:schemeClr val="tx1"/>
                </a:solidFill>
                <a:effectLst/>
              </a:rPr>
              <a:t>Produzione dei materiali ausiliari. </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it-IT" sz="3200" b="0" i="0" u="none" strike="noStrike" cap="none" normalizeH="0" baseline="0" dirty="0" smtClean="0">
                <a:ln>
                  <a:noFill/>
                </a:ln>
                <a:solidFill>
                  <a:schemeClr val="tx1"/>
                </a:solidFill>
                <a:effectLst/>
              </a:rPr>
              <a:t>Produzione d’energia. </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it-IT" sz="3200" b="0" i="0" u="none" strike="noStrike" cap="none" normalizeH="0" baseline="0" dirty="0" smtClean="0">
                <a:ln>
                  <a:noFill/>
                </a:ln>
                <a:solidFill>
                  <a:schemeClr val="tx1"/>
                </a:solidFill>
                <a:effectLst/>
              </a:rPr>
              <a:t>Consumo d’energia. </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it-IT" sz="3200" b="0" i="0" u="none" strike="noStrike" cap="none" normalizeH="0" baseline="0" dirty="0" smtClean="0">
                <a:ln>
                  <a:noFill/>
                </a:ln>
                <a:solidFill>
                  <a:schemeClr val="tx1"/>
                </a:solidFill>
                <a:effectLst/>
              </a:rPr>
              <a:t>Trasporti. </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it-IT" sz="3200" b="0" i="0" u="none" strike="noStrike" cap="none" normalizeH="0" baseline="0" dirty="0" smtClean="0">
                <a:ln>
                  <a:noFill/>
                </a:ln>
                <a:solidFill>
                  <a:schemeClr val="tx1"/>
                </a:solidFill>
                <a:effectLst/>
              </a:rPr>
              <a:t>Trattamento rifiuti. </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it-IT" sz="2800"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67544" y="332656"/>
            <a:ext cx="7920880" cy="5016758"/>
          </a:xfrm>
          <a:prstGeom prst="rect">
            <a:avLst/>
          </a:prstGeom>
          <a:noFill/>
        </p:spPr>
        <p:txBody>
          <a:bodyPr wrap="square" rtlCol="0">
            <a:spAutoFit/>
          </a:bodyPr>
          <a:lstStyle/>
          <a:p>
            <a:pPr algn="ctr"/>
            <a:r>
              <a:rPr lang="it-IT" sz="6000" dirty="0" err="1" smtClean="0"/>
              <a:t>Outline</a:t>
            </a:r>
            <a:endParaRPr lang="it-IT" sz="6000" dirty="0" smtClean="0"/>
          </a:p>
          <a:p>
            <a:endParaRPr lang="it-IT" sz="2000" dirty="0" smtClean="0"/>
          </a:p>
          <a:p>
            <a:pPr>
              <a:buBlip>
                <a:blip r:embed="rId2"/>
              </a:buBlip>
            </a:pPr>
            <a:r>
              <a:rPr lang="it-IT" sz="6000" dirty="0" smtClean="0"/>
              <a:t> il contesto</a:t>
            </a:r>
          </a:p>
          <a:p>
            <a:pPr>
              <a:buBlip>
                <a:blip r:embed="rId2"/>
              </a:buBlip>
            </a:pPr>
            <a:r>
              <a:rPr lang="it-IT" sz="6000" dirty="0" smtClean="0"/>
              <a:t> le definizioni</a:t>
            </a:r>
          </a:p>
          <a:p>
            <a:pPr>
              <a:buBlip>
                <a:blip r:embed="rId2"/>
              </a:buBlip>
            </a:pPr>
            <a:r>
              <a:rPr lang="it-IT" sz="6000" dirty="0" smtClean="0"/>
              <a:t> il processo</a:t>
            </a:r>
          </a:p>
          <a:p>
            <a:pPr>
              <a:buBlip>
                <a:blip r:embed="rId2"/>
              </a:buBlip>
            </a:pPr>
            <a:r>
              <a:rPr lang="it-IT" sz="6000" dirty="0" smtClean="0"/>
              <a:t> i metodi</a:t>
            </a:r>
            <a:endParaRPr lang="it-IT" sz="6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Rectangle 1"/>
          <p:cNvSpPr>
            <a:spLocks noChangeArrowheads="1"/>
          </p:cNvSpPr>
          <p:nvPr/>
        </p:nvSpPr>
        <p:spPr bwMode="auto">
          <a:xfrm>
            <a:off x="323528" y="476672"/>
            <a:ext cx="8496944"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it-IT" sz="4000" b="1" i="0" u="none" strike="noStrike" cap="none" normalizeH="0" baseline="0" dirty="0" smtClean="0">
                <a:ln>
                  <a:noFill/>
                </a:ln>
                <a:solidFill>
                  <a:schemeClr val="tx1"/>
                </a:solidFill>
                <a:effectLst/>
              </a:rPr>
              <a:t>Raccolta dei dati</a:t>
            </a:r>
            <a:r>
              <a:rPr kumimoji="0" lang="it-IT" sz="4000" b="0" i="0" u="none" strike="noStrike" cap="none" normalizeH="0" baseline="0" dirty="0" smtClean="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it-IT"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it-IT" sz="3200" b="0" i="0" u="none" strike="noStrike" cap="none" normalizeH="0" baseline="0" dirty="0" smtClean="0">
                <a:ln>
                  <a:noFill/>
                </a:ln>
                <a:solidFill>
                  <a:schemeClr val="tx1"/>
                </a:solidFill>
                <a:effectLst/>
              </a:rPr>
              <a:t>parametri: </a:t>
            </a:r>
          </a:p>
          <a:p>
            <a:pPr lvl="1" eaLnBrk="0" fontAlgn="base" hangingPunct="0">
              <a:spcBef>
                <a:spcPct val="0"/>
              </a:spcBef>
              <a:spcAft>
                <a:spcPct val="0"/>
              </a:spcAft>
              <a:buFontTx/>
              <a:buChar char="•"/>
              <a:tabLst>
                <a:tab pos="228600" algn="l"/>
              </a:tabLst>
            </a:pPr>
            <a:r>
              <a:rPr kumimoji="0" lang="it-IT" sz="2400" b="0" i="0" u="none" strike="noStrike" cap="none" normalizeH="0" baseline="0" dirty="0" smtClean="0">
                <a:ln>
                  <a:noFill/>
                </a:ln>
                <a:solidFill>
                  <a:schemeClr val="tx1"/>
                </a:solidFill>
                <a:effectLst/>
              </a:rPr>
              <a:t>Età dei dati. </a:t>
            </a:r>
          </a:p>
          <a:p>
            <a:pPr lvl="1" eaLnBrk="0" fontAlgn="base" hangingPunct="0">
              <a:spcBef>
                <a:spcPct val="0"/>
              </a:spcBef>
              <a:spcAft>
                <a:spcPct val="0"/>
              </a:spcAft>
              <a:buFontTx/>
              <a:buChar char="•"/>
              <a:tabLst>
                <a:tab pos="228600" algn="l"/>
              </a:tabLst>
            </a:pPr>
            <a:r>
              <a:rPr kumimoji="0" lang="it-IT" sz="2400" b="0" i="0" u="none" strike="noStrike" cap="none" normalizeH="0" baseline="0" dirty="0" smtClean="0">
                <a:ln>
                  <a:noFill/>
                </a:ln>
                <a:solidFill>
                  <a:schemeClr val="tx1"/>
                </a:solidFill>
                <a:effectLst/>
              </a:rPr>
              <a:t>Tecnologia di riferimento. </a:t>
            </a:r>
          </a:p>
          <a:p>
            <a:pPr lvl="1" eaLnBrk="0" fontAlgn="base" hangingPunct="0">
              <a:spcBef>
                <a:spcPct val="0"/>
              </a:spcBef>
              <a:spcAft>
                <a:spcPct val="0"/>
              </a:spcAft>
              <a:buFontTx/>
              <a:buChar char="•"/>
              <a:tabLst>
                <a:tab pos="228600" algn="l"/>
              </a:tabLst>
            </a:pPr>
            <a:r>
              <a:rPr kumimoji="0" lang="it-IT" sz="2400" b="0" i="0" u="none" strike="noStrike" cap="none" normalizeH="0" baseline="0" dirty="0" smtClean="0">
                <a:ln>
                  <a:noFill/>
                </a:ln>
                <a:solidFill>
                  <a:schemeClr val="tx1"/>
                </a:solidFill>
                <a:effectLst/>
              </a:rPr>
              <a:t>Processo al quale è riferito il dato. </a:t>
            </a:r>
          </a:p>
          <a:p>
            <a:pPr lvl="1" eaLnBrk="0" fontAlgn="base" hangingPunct="0">
              <a:spcBef>
                <a:spcPct val="0"/>
              </a:spcBef>
              <a:spcAft>
                <a:spcPct val="0"/>
              </a:spcAft>
              <a:buFontTx/>
              <a:buChar char="•"/>
              <a:tabLst>
                <a:tab pos="228600" algn="l"/>
              </a:tabLst>
            </a:pPr>
            <a:r>
              <a:rPr kumimoji="0" lang="it-IT" sz="2400" b="0" i="0" u="none" strike="noStrike" cap="none" normalizeH="0" baseline="0" dirty="0" smtClean="0">
                <a:ln>
                  <a:noFill/>
                </a:ln>
                <a:solidFill>
                  <a:schemeClr val="tx1"/>
                </a:solidFill>
                <a:effectLst/>
              </a:rPr>
              <a:t>Metodi di calcolo impiegati per ottenere valori medi. </a:t>
            </a:r>
          </a:p>
          <a:p>
            <a:pPr lvl="1" eaLnBrk="0" fontAlgn="base" hangingPunct="0">
              <a:spcBef>
                <a:spcPct val="0"/>
              </a:spcBef>
              <a:spcAft>
                <a:spcPct val="0"/>
              </a:spcAft>
              <a:buFontTx/>
              <a:buChar char="•"/>
              <a:tabLst>
                <a:tab pos="228600" algn="l"/>
              </a:tabLst>
            </a:pPr>
            <a:r>
              <a:rPr kumimoji="0" lang="it-IT" sz="2400" b="0" i="0" u="none" strike="noStrike" cap="none" normalizeH="0" baseline="0" dirty="0" smtClean="0">
                <a:ln>
                  <a:noFill/>
                </a:ln>
                <a:solidFill>
                  <a:schemeClr val="tx1"/>
                </a:solidFill>
                <a:effectLst/>
              </a:rPr>
              <a:t>Varianza e irregolarità riscontrate nella misurazione. </a:t>
            </a:r>
          </a:p>
          <a:p>
            <a:pPr lvl="1" eaLnBrk="0" fontAlgn="base" hangingPunct="0">
              <a:spcBef>
                <a:spcPct val="0"/>
              </a:spcBef>
              <a:spcAft>
                <a:spcPct val="0"/>
              </a:spcAft>
              <a:buFontTx/>
              <a:buChar char="•"/>
              <a:tabLst>
                <a:tab pos="228600" algn="l"/>
              </a:tabLst>
            </a:pPr>
            <a:endParaRPr kumimoji="0" lang="it-IT"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228600" algn="l"/>
              </a:tabLst>
            </a:pPr>
            <a:r>
              <a:rPr kumimoji="0" lang="it-IT" sz="3200" b="0" i="0" u="none" strike="noStrike" cap="none" normalizeH="0" baseline="0" dirty="0" smtClean="0">
                <a:ln>
                  <a:noFill/>
                </a:ln>
                <a:solidFill>
                  <a:schemeClr val="tx1"/>
                </a:solidFill>
                <a:effectLst/>
              </a:rPr>
              <a:t>Dati primari (provenienti da rilevamenti diretti).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228600" algn="l"/>
              </a:tabLst>
            </a:pPr>
            <a:r>
              <a:rPr kumimoji="0" lang="it-IT" sz="3200" b="0" i="0" u="none" strike="noStrike" cap="none" normalizeH="0" baseline="0" dirty="0" smtClean="0">
                <a:ln>
                  <a:noFill/>
                </a:ln>
                <a:solidFill>
                  <a:schemeClr val="tx1"/>
                </a:solidFill>
                <a:effectLst/>
              </a:rPr>
              <a:t>Dati secondari (ricavati dalla letteratura).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228600" algn="l"/>
              </a:tabLst>
            </a:pPr>
            <a:r>
              <a:rPr kumimoji="0" lang="it-IT" sz="3200" b="0" i="0" u="none" strike="noStrike" cap="none" normalizeH="0" baseline="0" dirty="0" smtClean="0">
                <a:ln>
                  <a:noFill/>
                </a:ln>
                <a:solidFill>
                  <a:schemeClr val="tx1"/>
                </a:solidFill>
                <a:effectLst/>
              </a:rPr>
              <a:t>Dati terziari (provenienti da stime e valori medi). </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it-IT" sz="3200"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1"/>
          <p:cNvSpPr>
            <a:spLocks noChangeArrowheads="1"/>
          </p:cNvSpPr>
          <p:nvPr/>
        </p:nvSpPr>
        <p:spPr bwMode="auto">
          <a:xfrm>
            <a:off x="251521" y="-141208"/>
            <a:ext cx="8496944" cy="71404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4000" b="0" i="0" u="none" strike="noStrike" cap="none" normalizeH="0" baseline="0" dirty="0" smtClean="0">
                <a:ln>
                  <a:noFill/>
                </a:ln>
                <a:solidFill>
                  <a:schemeClr val="tx1"/>
                </a:solidFill>
                <a:effectLst/>
              </a:rPr>
              <a:t>Classificazione</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sz="2800" b="0" i="0" u="none" strike="noStrike" cap="none" normalizeH="0" baseline="0" dirty="0" smtClean="0">
                <a:ln>
                  <a:noFill/>
                </a:ln>
                <a:solidFill>
                  <a:schemeClr val="tx1"/>
                </a:solidFill>
                <a:effectLst/>
              </a:rPr>
              <a:t>Suddivisione</a:t>
            </a:r>
            <a:r>
              <a:rPr kumimoji="0" lang="it-IT" sz="2800" b="0" i="0" u="none" strike="noStrike" cap="none" normalizeH="0" dirty="0" smtClean="0">
                <a:ln>
                  <a:noFill/>
                </a:ln>
                <a:solidFill>
                  <a:schemeClr val="tx1"/>
                </a:solidFill>
                <a:effectLst/>
              </a:rPr>
              <a:t> dei dati d’inventario in </a:t>
            </a:r>
            <a:r>
              <a:rPr kumimoji="0" lang="it-IT" sz="2800" b="0" i="0" u="none" strike="noStrike" cap="none" normalizeH="0" baseline="0" dirty="0" smtClean="0">
                <a:ln>
                  <a:noFill/>
                </a:ln>
                <a:solidFill>
                  <a:schemeClr val="tx1"/>
                </a:solidFill>
                <a:effectLst/>
              </a:rPr>
              <a:t>temi o categorie d’impatti ambientali, riconducibili a tre grandi aree di protezione ambientale: </a:t>
            </a:r>
          </a:p>
          <a:p>
            <a:pPr lvl="2" eaLnBrk="0" fontAlgn="base" hangingPunct="0">
              <a:spcBef>
                <a:spcPct val="0"/>
              </a:spcBef>
              <a:spcAft>
                <a:spcPct val="0"/>
              </a:spcAft>
              <a:buFont typeface="Arial" pitchFamily="34" charset="0"/>
              <a:buChar char="•"/>
            </a:pPr>
            <a:r>
              <a:rPr kumimoji="0" lang="it-IT" sz="2400" b="0" i="0" u="none" strike="noStrike" cap="none" normalizeH="0" baseline="0" dirty="0" smtClean="0">
                <a:ln>
                  <a:noFill/>
                </a:ln>
                <a:solidFill>
                  <a:schemeClr val="tx1"/>
                </a:solidFill>
                <a:effectLst/>
              </a:rPr>
              <a:t>Esaurimento delle risorse. </a:t>
            </a:r>
          </a:p>
          <a:p>
            <a:pPr lvl="2" eaLnBrk="0" fontAlgn="base" hangingPunct="0">
              <a:spcBef>
                <a:spcPct val="0"/>
              </a:spcBef>
              <a:spcAft>
                <a:spcPct val="0"/>
              </a:spcAft>
              <a:buFont typeface="Arial" pitchFamily="34" charset="0"/>
              <a:buChar char="•"/>
            </a:pPr>
            <a:r>
              <a:rPr kumimoji="0" lang="it-IT" sz="2400" b="0" i="0" u="none" strike="noStrike" cap="none" normalizeH="0" baseline="0" dirty="0" smtClean="0">
                <a:ln>
                  <a:noFill/>
                </a:ln>
                <a:solidFill>
                  <a:schemeClr val="tx1"/>
                </a:solidFill>
                <a:effectLst/>
              </a:rPr>
              <a:t>Salute umana . </a:t>
            </a:r>
          </a:p>
          <a:p>
            <a:pPr lvl="2" eaLnBrk="0" fontAlgn="base" hangingPunct="0">
              <a:spcBef>
                <a:spcPct val="0"/>
              </a:spcBef>
              <a:spcAft>
                <a:spcPct val="0"/>
              </a:spcAft>
              <a:buFont typeface="Arial" pitchFamily="34" charset="0"/>
              <a:buChar char="•"/>
            </a:pPr>
            <a:r>
              <a:rPr kumimoji="0" lang="it-IT" sz="2400" b="0" i="0" u="none" strike="noStrike" cap="none" normalizeH="0" baseline="0" dirty="0" smtClean="0">
                <a:ln>
                  <a:noFill/>
                </a:ln>
                <a:solidFill>
                  <a:schemeClr val="tx1"/>
                </a:solidFill>
                <a:effectLst/>
              </a:rPr>
              <a:t>Conservazione dell’ambiente.</a:t>
            </a:r>
            <a:r>
              <a:rPr kumimoji="0" lang="it-IT" sz="2800" b="0" i="0" u="none" strike="noStrike" cap="none" normalizeH="0" baseline="0" dirty="0" smtClean="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chemeClr val="tx1"/>
                </a:solidFill>
                <a:effectLst/>
              </a:rPr>
              <a:t>Nelle quali possiamo ricondurre i seguenti temi ambientali: </a:t>
            </a:r>
          </a:p>
          <a:p>
            <a:pPr marL="276225" lvl="1" eaLnBrk="0" fontAlgn="base" hangingPunct="0">
              <a:spcBef>
                <a:spcPct val="0"/>
              </a:spcBef>
              <a:spcAft>
                <a:spcPct val="0"/>
              </a:spcAft>
              <a:buFontTx/>
              <a:buChar char="•"/>
            </a:pPr>
            <a:r>
              <a:rPr kumimoji="0" lang="it-IT" sz="2000" b="0" i="0" u="none" strike="noStrike" cap="none" normalizeH="0" baseline="0" dirty="0" smtClean="0">
                <a:ln>
                  <a:noFill/>
                </a:ln>
                <a:solidFill>
                  <a:schemeClr val="tx1"/>
                </a:solidFill>
                <a:effectLst/>
              </a:rPr>
              <a:t>Potenziale impoverimento delle materie prime. </a:t>
            </a:r>
          </a:p>
          <a:p>
            <a:pPr marL="276225" lvl="1" eaLnBrk="0" fontAlgn="base" hangingPunct="0">
              <a:spcBef>
                <a:spcPct val="0"/>
              </a:spcBef>
              <a:spcAft>
                <a:spcPct val="0"/>
              </a:spcAft>
              <a:buFontTx/>
              <a:buChar char="•"/>
            </a:pPr>
            <a:r>
              <a:rPr kumimoji="0" lang="it-IT" sz="2000" b="0" i="0" u="none" strike="noStrike" cap="none" normalizeH="0" baseline="0" dirty="0" smtClean="0">
                <a:ln>
                  <a:noFill/>
                </a:ln>
                <a:solidFill>
                  <a:schemeClr val="tx1"/>
                </a:solidFill>
                <a:effectLst/>
              </a:rPr>
              <a:t> Potenziale impoverimento delle fonti energetiche. </a:t>
            </a:r>
          </a:p>
          <a:p>
            <a:pPr marL="276225" lvl="1" eaLnBrk="0" fontAlgn="base" hangingPunct="0">
              <a:spcBef>
                <a:spcPct val="0"/>
              </a:spcBef>
              <a:spcAft>
                <a:spcPct val="0"/>
              </a:spcAft>
              <a:buFontTx/>
              <a:buChar char="•"/>
            </a:pPr>
            <a:r>
              <a:rPr lang="it-IT" sz="2000" dirty="0" smtClean="0"/>
              <a:t> </a:t>
            </a:r>
            <a:r>
              <a:rPr kumimoji="0" lang="it-IT" sz="2000" b="0" i="0" u="none" strike="noStrike" cap="none" normalizeH="0" baseline="0" dirty="0" smtClean="0">
                <a:ln>
                  <a:noFill/>
                </a:ln>
                <a:solidFill>
                  <a:schemeClr val="tx1"/>
                </a:solidFill>
                <a:effectLst/>
              </a:rPr>
              <a:t>Potenziale riscaldamento globale </a:t>
            </a:r>
            <a:r>
              <a:rPr kumimoji="0" lang="en-GB" sz="2000" b="0" i="0" u="none" strike="noStrike" cap="none" normalizeH="0" baseline="0" dirty="0" smtClean="0">
                <a:ln>
                  <a:noFill/>
                </a:ln>
                <a:solidFill>
                  <a:schemeClr val="tx1"/>
                </a:solidFill>
                <a:effectLst/>
              </a:rPr>
              <a:t>(GWP: Global Warming Potential). </a:t>
            </a:r>
          </a:p>
          <a:p>
            <a:pPr marL="276225" lvl="1" eaLnBrk="0" fontAlgn="base" hangingPunct="0">
              <a:spcBef>
                <a:spcPct val="0"/>
              </a:spcBef>
              <a:spcAft>
                <a:spcPct val="0"/>
              </a:spcAft>
              <a:buFontTx/>
              <a:buChar char="•"/>
            </a:pPr>
            <a:r>
              <a:rPr kumimoji="0" lang="en-GB" sz="2000" b="0" i="0" u="none" strike="noStrike" cap="none" normalizeH="0" baseline="0" dirty="0" smtClean="0">
                <a:ln>
                  <a:noFill/>
                </a:ln>
                <a:solidFill>
                  <a:schemeClr val="tx1"/>
                </a:solidFill>
                <a:effectLst/>
              </a:rPr>
              <a:t> </a:t>
            </a:r>
            <a:r>
              <a:rPr kumimoji="0" lang="en-GB" sz="2000" b="0" i="0" u="none" strike="noStrike" cap="none" normalizeH="0" baseline="0" dirty="0" err="1" smtClean="0">
                <a:ln>
                  <a:noFill/>
                </a:ln>
                <a:solidFill>
                  <a:schemeClr val="tx1"/>
                </a:solidFill>
                <a:effectLst/>
              </a:rPr>
              <a:t>Potenziale</a:t>
            </a:r>
            <a:r>
              <a:rPr kumimoji="0" lang="en-GB" sz="2000" b="0" i="0" u="none" strike="noStrike" cap="none" normalizeH="0" baseline="0" dirty="0" smtClean="0">
                <a:ln>
                  <a:noFill/>
                </a:ln>
                <a:solidFill>
                  <a:schemeClr val="tx1"/>
                </a:solidFill>
                <a:effectLst/>
              </a:rPr>
              <a:t> </a:t>
            </a:r>
            <a:r>
              <a:rPr kumimoji="0" lang="en-GB" sz="2000" b="0" i="0" u="none" strike="noStrike" cap="none" normalizeH="0" baseline="0" dirty="0" err="1" smtClean="0">
                <a:ln>
                  <a:noFill/>
                </a:ln>
                <a:solidFill>
                  <a:schemeClr val="tx1"/>
                </a:solidFill>
                <a:effectLst/>
              </a:rPr>
              <a:t>impoverimento</a:t>
            </a:r>
            <a:r>
              <a:rPr kumimoji="0" lang="en-GB" sz="2000" b="0" i="0" u="none" strike="noStrike" cap="none" normalizeH="0" baseline="0" dirty="0" smtClean="0">
                <a:ln>
                  <a:noFill/>
                </a:ln>
                <a:solidFill>
                  <a:schemeClr val="tx1"/>
                </a:solidFill>
                <a:effectLst/>
              </a:rPr>
              <a:t> </a:t>
            </a:r>
            <a:r>
              <a:rPr kumimoji="0" lang="en-GB" sz="2000" b="0" i="0" u="none" strike="noStrike" cap="none" normalizeH="0" baseline="0" dirty="0" err="1" smtClean="0">
                <a:ln>
                  <a:noFill/>
                </a:ln>
                <a:solidFill>
                  <a:schemeClr val="tx1"/>
                </a:solidFill>
                <a:effectLst/>
              </a:rPr>
              <a:t>dello</a:t>
            </a:r>
            <a:r>
              <a:rPr kumimoji="0" lang="en-GB" sz="2000" b="0" i="0" u="none" strike="noStrike" cap="none" normalizeH="0" baseline="0" dirty="0" smtClean="0">
                <a:ln>
                  <a:noFill/>
                </a:ln>
                <a:solidFill>
                  <a:schemeClr val="tx1"/>
                </a:solidFill>
                <a:effectLst/>
              </a:rPr>
              <a:t> </a:t>
            </a:r>
            <a:r>
              <a:rPr kumimoji="0" lang="en-GB" sz="2000" b="0" i="0" u="none" strike="noStrike" cap="none" normalizeH="0" baseline="0" dirty="0" err="1" smtClean="0">
                <a:ln>
                  <a:noFill/>
                </a:ln>
                <a:solidFill>
                  <a:schemeClr val="tx1"/>
                </a:solidFill>
                <a:effectLst/>
              </a:rPr>
              <a:t>strato</a:t>
            </a:r>
            <a:r>
              <a:rPr kumimoji="0" lang="en-GB" sz="2000" b="0" i="0" u="none" strike="noStrike" cap="none" normalizeH="0" baseline="0" dirty="0" smtClean="0">
                <a:ln>
                  <a:noFill/>
                </a:ln>
                <a:solidFill>
                  <a:schemeClr val="tx1"/>
                </a:solidFill>
                <a:effectLst/>
              </a:rPr>
              <a:t> </a:t>
            </a:r>
            <a:r>
              <a:rPr kumimoji="0" lang="en-GB" sz="2000" b="0" i="0" u="none" strike="noStrike" cap="none" normalizeH="0" baseline="0" dirty="0" err="1" smtClean="0">
                <a:ln>
                  <a:noFill/>
                </a:ln>
                <a:solidFill>
                  <a:schemeClr val="tx1"/>
                </a:solidFill>
                <a:effectLst/>
              </a:rPr>
              <a:t>d’ozono</a:t>
            </a:r>
            <a:r>
              <a:rPr kumimoji="0" lang="en-GB" sz="2000" b="0" i="0" u="none" strike="noStrike" cap="none" normalizeH="0" baseline="0" dirty="0" smtClean="0">
                <a:ln>
                  <a:noFill/>
                </a:ln>
                <a:solidFill>
                  <a:schemeClr val="tx1"/>
                </a:solidFill>
                <a:effectLst/>
              </a:rPr>
              <a:t>. (ODP: Ozone Depletion Potential). </a:t>
            </a:r>
          </a:p>
          <a:p>
            <a:pPr marL="276225" lvl="1" eaLnBrk="0" fontAlgn="base" hangingPunct="0">
              <a:spcBef>
                <a:spcPct val="0"/>
              </a:spcBef>
              <a:spcAft>
                <a:spcPct val="0"/>
              </a:spcAft>
              <a:buFontTx/>
              <a:buChar char="•"/>
            </a:pPr>
            <a:r>
              <a:rPr lang="en-GB" sz="2000" dirty="0" smtClean="0"/>
              <a:t> </a:t>
            </a:r>
            <a:r>
              <a:rPr kumimoji="0" lang="en-GB" sz="2000" b="0" i="0" u="none" strike="noStrike" cap="none" normalizeH="0" baseline="0" dirty="0" err="1" smtClean="0">
                <a:ln>
                  <a:noFill/>
                </a:ln>
                <a:solidFill>
                  <a:schemeClr val="tx1"/>
                </a:solidFill>
                <a:effectLst/>
              </a:rPr>
              <a:t>Ecotossicità</a:t>
            </a:r>
            <a:r>
              <a:rPr kumimoji="0" lang="en-GB" sz="2000" b="0" i="0" u="none" strike="noStrike" cap="none" normalizeH="0" baseline="0" dirty="0" smtClean="0">
                <a:ln>
                  <a:noFill/>
                </a:ln>
                <a:solidFill>
                  <a:schemeClr val="tx1"/>
                </a:solidFill>
                <a:effectLst/>
              </a:rPr>
              <a:t> </a:t>
            </a:r>
            <a:r>
              <a:rPr kumimoji="0" lang="en-GB" sz="2000" b="0" i="0" u="none" strike="noStrike" cap="none" normalizeH="0" baseline="0" dirty="0" err="1" smtClean="0">
                <a:ln>
                  <a:noFill/>
                </a:ln>
                <a:solidFill>
                  <a:schemeClr val="tx1"/>
                </a:solidFill>
                <a:effectLst/>
              </a:rPr>
              <a:t>delle</a:t>
            </a:r>
            <a:r>
              <a:rPr kumimoji="0" lang="en-GB" sz="2000" b="0" i="0" u="none" strike="noStrike" cap="none" normalizeH="0" baseline="0" dirty="0" smtClean="0">
                <a:ln>
                  <a:noFill/>
                </a:ln>
                <a:solidFill>
                  <a:schemeClr val="tx1"/>
                </a:solidFill>
                <a:effectLst/>
              </a:rPr>
              <a:t> </a:t>
            </a:r>
            <a:r>
              <a:rPr kumimoji="0" lang="en-GB" sz="2000" b="0" i="0" u="none" strike="noStrike" cap="none" normalizeH="0" baseline="0" dirty="0" err="1" smtClean="0">
                <a:ln>
                  <a:noFill/>
                </a:ln>
                <a:solidFill>
                  <a:schemeClr val="tx1"/>
                </a:solidFill>
                <a:effectLst/>
              </a:rPr>
              <a:t>acque</a:t>
            </a:r>
            <a:r>
              <a:rPr kumimoji="0" lang="en-GB" sz="2000" b="0" i="0" u="none" strike="noStrike" cap="none" normalizeH="0" baseline="0" dirty="0" smtClean="0">
                <a:ln>
                  <a:noFill/>
                </a:ln>
                <a:solidFill>
                  <a:schemeClr val="tx1"/>
                </a:solidFill>
                <a:effectLst/>
              </a:rPr>
              <a:t> e del </a:t>
            </a:r>
            <a:r>
              <a:rPr kumimoji="0" lang="en-GB" sz="2000" b="0" i="0" u="none" strike="noStrike" cap="none" normalizeH="0" baseline="0" dirty="0" err="1" smtClean="0">
                <a:ln>
                  <a:noFill/>
                </a:ln>
                <a:solidFill>
                  <a:schemeClr val="tx1"/>
                </a:solidFill>
                <a:effectLst/>
              </a:rPr>
              <a:t>suolo</a:t>
            </a:r>
            <a:r>
              <a:rPr kumimoji="0" lang="en-GB" sz="2000" b="0" i="0" u="none" strike="noStrike" cap="none" normalizeH="0" baseline="0" dirty="0" smtClean="0">
                <a:ln>
                  <a:noFill/>
                </a:ln>
                <a:solidFill>
                  <a:schemeClr val="tx1"/>
                </a:solidFill>
                <a:effectLst/>
              </a:rPr>
              <a:t>. </a:t>
            </a:r>
          </a:p>
          <a:p>
            <a:pPr marL="276225" lvl="1" eaLnBrk="0" fontAlgn="base" hangingPunct="0">
              <a:spcBef>
                <a:spcPct val="0"/>
              </a:spcBef>
              <a:spcAft>
                <a:spcPct val="0"/>
              </a:spcAft>
              <a:buFontTx/>
              <a:buChar char="•"/>
            </a:pPr>
            <a:r>
              <a:rPr kumimoji="0" lang="en-GB" sz="2000" b="0" i="0" u="none" strike="noStrike" cap="none" normalizeH="0" baseline="0" dirty="0" smtClean="0">
                <a:ln>
                  <a:noFill/>
                </a:ln>
                <a:solidFill>
                  <a:schemeClr val="tx1"/>
                </a:solidFill>
                <a:effectLst/>
              </a:rPr>
              <a:t> </a:t>
            </a:r>
            <a:r>
              <a:rPr kumimoji="0" lang="en-GB" sz="2000" b="0" i="0" u="none" strike="noStrike" cap="none" normalizeH="0" baseline="0" dirty="0" err="1" smtClean="0">
                <a:ln>
                  <a:noFill/>
                </a:ln>
                <a:solidFill>
                  <a:schemeClr val="tx1"/>
                </a:solidFill>
                <a:effectLst/>
              </a:rPr>
              <a:t>Acidificazione</a:t>
            </a:r>
            <a:r>
              <a:rPr kumimoji="0" lang="en-GB" sz="2000" b="0" i="0" u="none" strike="noStrike" cap="none" normalizeH="0" baseline="0" dirty="0" smtClean="0">
                <a:ln>
                  <a:noFill/>
                </a:ln>
                <a:solidFill>
                  <a:schemeClr val="tx1"/>
                </a:solidFill>
                <a:effectLst/>
              </a:rPr>
              <a:t> </a:t>
            </a:r>
            <a:r>
              <a:rPr kumimoji="0" lang="en-GB" sz="2000" b="0" i="0" u="none" strike="noStrike" cap="none" normalizeH="0" baseline="0" dirty="0" err="1" smtClean="0">
                <a:ln>
                  <a:noFill/>
                </a:ln>
                <a:solidFill>
                  <a:schemeClr val="tx1"/>
                </a:solidFill>
                <a:effectLst/>
              </a:rPr>
              <a:t>potenziale</a:t>
            </a:r>
            <a:r>
              <a:rPr kumimoji="0" lang="en-GB" sz="2000" b="0" i="0" u="none" strike="noStrike" cap="none" normalizeH="0" baseline="0" dirty="0" smtClean="0">
                <a:ln>
                  <a:noFill/>
                </a:ln>
                <a:solidFill>
                  <a:schemeClr val="tx1"/>
                </a:solidFill>
                <a:effectLst/>
              </a:rPr>
              <a:t>. (AP: Acidification Potential). </a:t>
            </a:r>
          </a:p>
          <a:p>
            <a:pPr marL="276225" lvl="1" eaLnBrk="0" fontAlgn="base" hangingPunct="0">
              <a:spcBef>
                <a:spcPct val="0"/>
              </a:spcBef>
              <a:spcAft>
                <a:spcPct val="0"/>
              </a:spcAft>
              <a:buFontTx/>
              <a:buChar char="•"/>
            </a:pPr>
            <a:r>
              <a:rPr kumimoji="0" lang="en-GB" sz="2000" b="0" i="0" u="none" strike="noStrike" cap="none" normalizeH="0" baseline="0" dirty="0" smtClean="0">
                <a:ln>
                  <a:noFill/>
                </a:ln>
                <a:solidFill>
                  <a:schemeClr val="tx1"/>
                </a:solidFill>
                <a:effectLst/>
              </a:rPr>
              <a:t> </a:t>
            </a:r>
            <a:r>
              <a:rPr kumimoji="0" lang="en-GB" sz="2000" b="0" i="0" u="none" strike="noStrike" cap="none" normalizeH="0" baseline="0" dirty="0" err="1" smtClean="0">
                <a:ln>
                  <a:noFill/>
                </a:ln>
                <a:solidFill>
                  <a:schemeClr val="tx1"/>
                </a:solidFill>
                <a:effectLst/>
              </a:rPr>
              <a:t>Tossicità</a:t>
            </a:r>
            <a:r>
              <a:rPr kumimoji="0" lang="en-GB" sz="2000" b="0" i="0" u="none" strike="noStrike" cap="none" normalizeH="0" baseline="0" dirty="0" smtClean="0">
                <a:ln>
                  <a:noFill/>
                </a:ln>
                <a:solidFill>
                  <a:schemeClr val="tx1"/>
                </a:solidFill>
                <a:effectLst/>
              </a:rPr>
              <a:t> per </a:t>
            </a:r>
            <a:r>
              <a:rPr kumimoji="0" lang="en-GB" sz="2000" b="0" i="0" u="none" strike="noStrike" cap="none" normalizeH="0" baseline="0" dirty="0" err="1" smtClean="0">
                <a:ln>
                  <a:noFill/>
                </a:ln>
                <a:solidFill>
                  <a:schemeClr val="tx1"/>
                </a:solidFill>
                <a:effectLst/>
              </a:rPr>
              <a:t>l’uomo</a:t>
            </a:r>
            <a:r>
              <a:rPr kumimoji="0" lang="en-GB" sz="2000" b="0" i="0" u="none" strike="noStrike" cap="none" normalizeH="0" baseline="0" dirty="0" smtClean="0">
                <a:ln>
                  <a:noFill/>
                </a:ln>
                <a:solidFill>
                  <a:schemeClr val="tx1"/>
                </a:solidFill>
                <a:effectLst/>
              </a:rPr>
              <a:t>. </a:t>
            </a:r>
          </a:p>
          <a:p>
            <a:pPr marL="276225" lvl="1" eaLnBrk="0" fontAlgn="base" hangingPunct="0">
              <a:spcBef>
                <a:spcPct val="0"/>
              </a:spcBef>
              <a:spcAft>
                <a:spcPct val="0"/>
              </a:spcAft>
              <a:buFontTx/>
              <a:buChar char="•"/>
            </a:pPr>
            <a:r>
              <a:rPr lang="en-GB" sz="2000" dirty="0" smtClean="0"/>
              <a:t> </a:t>
            </a:r>
            <a:r>
              <a:rPr kumimoji="0" lang="en-GB" sz="2000" b="0" i="0" u="none" strike="noStrike" cap="none" normalizeH="0" baseline="0" dirty="0" err="1" smtClean="0">
                <a:ln>
                  <a:noFill/>
                </a:ln>
                <a:solidFill>
                  <a:schemeClr val="tx1"/>
                </a:solidFill>
                <a:effectLst/>
              </a:rPr>
              <a:t>Eutrofizzazione</a:t>
            </a:r>
            <a:r>
              <a:rPr kumimoji="0" lang="en-GB" sz="2000" b="0" i="0" u="none" strike="noStrike" cap="none" normalizeH="0" baseline="0" dirty="0" smtClean="0">
                <a:ln>
                  <a:noFill/>
                </a:ln>
                <a:solidFill>
                  <a:schemeClr val="tx1"/>
                </a:solidFill>
                <a:effectLst/>
              </a:rPr>
              <a:t>. (NP: </a:t>
            </a:r>
            <a:r>
              <a:rPr kumimoji="0" lang="en-GB" sz="2000" b="0" i="0" u="none" strike="noStrike" cap="none" normalizeH="0" baseline="0" dirty="0" err="1" smtClean="0">
                <a:ln>
                  <a:noFill/>
                </a:ln>
                <a:solidFill>
                  <a:schemeClr val="tx1"/>
                </a:solidFill>
                <a:effectLst/>
              </a:rPr>
              <a:t>Nutrification</a:t>
            </a:r>
            <a:r>
              <a:rPr kumimoji="0" lang="en-GB" sz="2000" b="0" i="0" u="none" strike="noStrike" cap="none" normalizeH="0" baseline="0" dirty="0" smtClean="0">
                <a:ln>
                  <a:noFill/>
                </a:ln>
                <a:solidFill>
                  <a:schemeClr val="tx1"/>
                </a:solidFill>
                <a:effectLst/>
              </a:rPr>
              <a:t> Potential). </a:t>
            </a:r>
          </a:p>
          <a:p>
            <a:pPr marL="276225" marR="0" lvl="0" algn="l" defTabSz="914400" rtl="0" eaLnBrk="0" fontAlgn="base" latinLnBrk="0" hangingPunct="0">
              <a:lnSpc>
                <a:spcPct val="100000"/>
              </a:lnSpc>
              <a:spcBef>
                <a:spcPct val="0"/>
              </a:spcBef>
              <a:spcAft>
                <a:spcPct val="0"/>
              </a:spcAft>
              <a:buClrTx/>
              <a:buSzTx/>
              <a:buFontTx/>
              <a:buNone/>
              <a:tabLst/>
            </a:pPr>
            <a:endParaRPr kumimoji="0" lang="en-GB"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1"/>
          <p:cNvSpPr>
            <a:spLocks noChangeArrowheads="1"/>
          </p:cNvSpPr>
          <p:nvPr/>
        </p:nvSpPr>
        <p:spPr bwMode="auto">
          <a:xfrm>
            <a:off x="395536" y="404664"/>
            <a:ext cx="8496944"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4800" b="1" i="0" u="none" strike="noStrike" cap="none" normalizeH="0" baseline="0" dirty="0" smtClean="0">
                <a:ln>
                  <a:noFill/>
                </a:ln>
                <a:solidFill>
                  <a:schemeClr val="tx1"/>
                </a:solidFill>
                <a:effectLst/>
                <a:latin typeface="+mj-lt"/>
              </a:rPr>
              <a:t>Caratterizzazione</a:t>
            </a:r>
            <a:r>
              <a:rPr kumimoji="0" lang="it-IT" sz="4800" b="0" i="0" u="none" strike="noStrike" cap="none" normalizeH="0" baseline="0" dirty="0" smtClean="0">
                <a:ln>
                  <a:noFill/>
                </a:ln>
                <a:solidFill>
                  <a:schemeClr val="tx1"/>
                </a:solidFill>
                <a:effectLst/>
                <a:latin typeface="+mj-l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600" b="0" i="0" u="none" strike="noStrike" cap="none" normalizeH="0" baseline="0" dirty="0" smtClean="0">
                <a:ln>
                  <a:noFill/>
                </a:ln>
                <a:solidFill>
                  <a:schemeClr val="tx1"/>
                </a:solidFill>
                <a:effectLst/>
                <a:latin typeface="+mj-l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FF0000"/>
                </a:solidFill>
                <a:effectLst/>
                <a:latin typeface="+mj-lt"/>
              </a:rPr>
              <a:t>quantifica gli impatti ambientali </a:t>
            </a:r>
            <a:r>
              <a:rPr kumimoji="0" lang="it-IT" sz="2800" b="0" i="0" u="none" strike="noStrike" cap="none" normalizeH="0" baseline="0" dirty="0" smtClean="0">
                <a:ln>
                  <a:noFill/>
                </a:ln>
                <a:solidFill>
                  <a:schemeClr val="tx1"/>
                </a:solidFill>
                <a:effectLst/>
                <a:latin typeface="+mj-lt"/>
              </a:rPr>
              <a:t>della tabella d’inventario </a:t>
            </a:r>
            <a:r>
              <a:rPr kumimoji="0" lang="it-IT" sz="2800" b="0" i="0" u="none" strike="noStrike" cap="none" normalizeH="0" baseline="0" dirty="0" smtClean="0">
                <a:ln>
                  <a:noFill/>
                </a:ln>
                <a:solidFill>
                  <a:srgbClr val="FF0000"/>
                </a:solidFill>
                <a:effectLst/>
                <a:latin typeface="+mj-lt"/>
              </a:rPr>
              <a:t>all’interno delle categorie d’impatto ambientale,</a:t>
            </a:r>
            <a:r>
              <a:rPr kumimoji="0" lang="it-IT" sz="2800" b="0" i="0" u="none" strike="noStrike" cap="none" normalizeH="0" baseline="0" dirty="0" smtClean="0">
                <a:ln>
                  <a:noFill/>
                </a:ln>
                <a:solidFill>
                  <a:schemeClr val="tx1"/>
                </a:solidFill>
                <a:effectLst/>
                <a:latin typeface="+mj-lt"/>
              </a:rPr>
              <a:t> per mezzo di una classificazione di fattori di peso (</a:t>
            </a:r>
            <a:r>
              <a:rPr kumimoji="0" lang="it-IT" sz="2800" b="0" i="0" u="none" strike="noStrike" cap="none" normalizeH="0" baseline="0" dirty="0" err="1" smtClean="0">
                <a:ln>
                  <a:noFill/>
                </a:ln>
                <a:solidFill>
                  <a:schemeClr val="tx1"/>
                </a:solidFill>
                <a:effectLst/>
                <a:latin typeface="+mj-lt"/>
              </a:rPr>
              <a:t>weight</a:t>
            </a:r>
            <a:r>
              <a:rPr kumimoji="0" lang="it-IT" sz="2800" b="0" i="0" u="none" strike="noStrike" cap="none" normalizeH="0" baseline="0" dirty="0" smtClean="0">
                <a:ln>
                  <a:noFill/>
                </a:ln>
                <a:solidFill>
                  <a:schemeClr val="tx1"/>
                </a:solidFill>
                <a:effectLst/>
                <a:latin typeface="+mj-lt"/>
              </a:rPr>
              <a:t> </a:t>
            </a:r>
            <a:r>
              <a:rPr kumimoji="0" lang="it-IT" sz="2800" b="0" i="0" u="none" strike="noStrike" cap="none" normalizeH="0" baseline="0" dirty="0" err="1" smtClean="0">
                <a:ln>
                  <a:noFill/>
                </a:ln>
                <a:solidFill>
                  <a:schemeClr val="tx1"/>
                </a:solidFill>
                <a:effectLst/>
                <a:latin typeface="+mj-lt"/>
              </a:rPr>
              <a:t>factors</a:t>
            </a:r>
            <a:r>
              <a:rPr kumimoji="0" lang="it-IT" sz="2800" b="0" i="0" u="none" strike="noStrike" cap="none" normalizeH="0" baseline="0" dirty="0" smtClean="0">
                <a:ln>
                  <a:noFill/>
                </a:ln>
                <a:solidFill>
                  <a:schemeClr val="tx1"/>
                </a:solidFill>
                <a:effectLst/>
                <a:latin typeface="+mj-lt"/>
              </a:rPr>
              <a:t>) stabiliti da una </a:t>
            </a:r>
            <a:r>
              <a:rPr kumimoji="0" lang="it-IT" sz="2800" b="0" i="0" u="none" strike="noStrike" cap="none" normalizeH="0" baseline="0" dirty="0" err="1" smtClean="0">
                <a:ln>
                  <a:noFill/>
                </a:ln>
                <a:solidFill>
                  <a:schemeClr val="tx1"/>
                </a:solidFill>
                <a:effectLst/>
                <a:latin typeface="+mj-lt"/>
              </a:rPr>
              <a:t>Autority</a:t>
            </a:r>
            <a:r>
              <a:rPr lang="it-IT" sz="2800" dirty="0" smtClean="0">
                <a:latin typeface="+mj-lt"/>
              </a:rPr>
              <a:t> e</a:t>
            </a:r>
            <a:r>
              <a:rPr kumimoji="0" lang="it-IT" sz="2800" b="0" i="0" u="none" strike="noStrike" cap="none" normalizeH="0" dirty="0" smtClean="0">
                <a:ln>
                  <a:noFill/>
                </a:ln>
                <a:solidFill>
                  <a:schemeClr val="tx1"/>
                </a:solidFill>
                <a:effectLst/>
                <a:latin typeface="+mj-lt"/>
              </a:rPr>
              <a:t> </a:t>
            </a:r>
            <a:r>
              <a:rPr kumimoji="0" lang="it-IT" sz="2800" b="0" i="0" u="none" strike="noStrike" cap="none" normalizeH="0" baseline="0" dirty="0" smtClean="0">
                <a:ln>
                  <a:noFill/>
                </a:ln>
                <a:solidFill>
                  <a:srgbClr val="FF0000"/>
                </a:solidFill>
                <a:effectLst/>
                <a:latin typeface="+mj-lt"/>
              </a:rPr>
              <a:t>rappresentano il contributo di ogni singolo input alle categorie d’impatto</a:t>
            </a:r>
            <a:r>
              <a:rPr kumimoji="0" lang="it-IT" sz="2800" b="0" i="0" u="none" strike="noStrike" cap="none" normalizeH="0" baseline="0" dirty="0" smtClean="0">
                <a:ln>
                  <a:noFill/>
                </a:ln>
                <a:solidFill>
                  <a:schemeClr val="tx1"/>
                </a:solidFill>
                <a:effectLst/>
                <a:latin typeface="+mj-lt"/>
              </a:rPr>
              <a:t>.</a:t>
            </a:r>
          </a:p>
        </p:txBody>
      </p:sp>
      <p:sp>
        <p:nvSpPr>
          <p:cNvPr id="156674" name="Rectangle 2"/>
          <p:cNvSpPr>
            <a:spLocks noChangeArrowheads="1"/>
          </p:cNvSpPr>
          <p:nvPr/>
        </p:nvSpPr>
        <p:spPr bwMode="auto">
          <a:xfrm>
            <a:off x="179512" y="4097978"/>
            <a:ext cx="8676457"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4800" b="1" i="0" u="none" strike="noStrike" cap="none" normalizeH="0" baseline="0" dirty="0" smtClean="0">
                <a:ln>
                  <a:noFill/>
                </a:ln>
                <a:solidFill>
                  <a:schemeClr val="tx1"/>
                </a:solidFill>
                <a:effectLst/>
              </a:rPr>
              <a:t>Normalizzazione/1</a:t>
            </a:r>
          </a:p>
          <a:p>
            <a:pPr lvl="0" algn="just" eaLnBrk="0" fontAlgn="base" hangingPunct="0">
              <a:spcBef>
                <a:spcPct val="0"/>
              </a:spcBef>
              <a:spcAft>
                <a:spcPct val="0"/>
              </a:spcAft>
            </a:pPr>
            <a:r>
              <a:rPr lang="it-IT" sz="2800" dirty="0" smtClean="0"/>
              <a:t>permette di confrontare risultati delle categorie di impatto con un valore di riferimento. </a:t>
            </a:r>
            <a:endParaRPr kumimoji="0" lang="it-IT" sz="2800"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1340768"/>
            <a:ext cx="8280920" cy="4770537"/>
          </a:xfrm>
          <a:prstGeom prst="rect">
            <a:avLst/>
          </a:prstGeom>
        </p:spPr>
        <p:txBody>
          <a:bodyPr wrap="square">
            <a:spAutoFit/>
          </a:bodyPr>
          <a:lstStyle/>
          <a:p>
            <a:pPr indent="20638" algn="just">
              <a:lnSpc>
                <a:spcPct val="80000"/>
              </a:lnSpc>
            </a:pPr>
            <a:r>
              <a:rPr lang="it-IT" sz="3200" dirty="0" smtClean="0"/>
              <a:t>Per questo metodo sono stati prodotti dei punteggi di normalizzazione riferiti al Mondo, all’Europa. I punteggi tengono conto della </a:t>
            </a:r>
            <a:r>
              <a:rPr lang="it-IT" sz="3200" i="1" dirty="0" smtClean="0"/>
              <a:t>sensibilità</a:t>
            </a:r>
            <a:r>
              <a:rPr lang="it-IT" sz="3200" dirty="0" smtClean="0"/>
              <a:t> dell’area oggetto di analisi alle categorie di impatto citate, intendendo come </a:t>
            </a:r>
            <a:r>
              <a:rPr lang="it-IT" sz="3200" i="1" dirty="0" smtClean="0">
                <a:solidFill>
                  <a:srgbClr val="FF0000"/>
                </a:solidFill>
              </a:rPr>
              <a:t>sensibilità</a:t>
            </a:r>
            <a:r>
              <a:rPr lang="it-IT" sz="3200" dirty="0" smtClean="0">
                <a:solidFill>
                  <a:srgbClr val="FF0000"/>
                </a:solidFill>
              </a:rPr>
              <a:t>:</a:t>
            </a:r>
            <a:r>
              <a:rPr lang="it-IT" sz="3200" dirty="0" smtClean="0"/>
              <a:t> </a:t>
            </a:r>
            <a:r>
              <a:rPr lang="it-IT" sz="3200" i="1" dirty="0" smtClean="0">
                <a:solidFill>
                  <a:srgbClr val="FF0000"/>
                </a:solidFill>
              </a:rPr>
              <a:t>il risultato dell’interazione fra probabilità del verificarsi dell’inquinamento, e la coscienza dei danni che l’evento provoca</a:t>
            </a:r>
            <a:r>
              <a:rPr lang="it-IT" sz="3200" dirty="0" smtClean="0"/>
              <a:t>. </a:t>
            </a:r>
          </a:p>
          <a:p>
            <a:pPr indent="20638" algn="just">
              <a:lnSpc>
                <a:spcPct val="80000"/>
              </a:lnSpc>
            </a:pPr>
            <a:endParaRPr lang="it-IT" sz="3200" dirty="0" smtClean="0"/>
          </a:p>
          <a:p>
            <a:pPr indent="20638" algn="just">
              <a:lnSpc>
                <a:spcPct val="80000"/>
              </a:lnSpc>
            </a:pPr>
            <a:endParaRPr lang="it-IT" sz="3200" dirty="0" smtClean="0"/>
          </a:p>
          <a:p>
            <a:pPr indent="20638" algn="just">
              <a:lnSpc>
                <a:spcPct val="80000"/>
              </a:lnSpc>
            </a:pPr>
            <a:r>
              <a:rPr lang="it-IT" sz="2000" dirty="0" smtClean="0"/>
              <a:t>Le procedure per la normalizzazione dei dati è descritto nel report di </a:t>
            </a:r>
            <a:r>
              <a:rPr lang="it-IT" sz="2000" dirty="0" err="1" smtClean="0"/>
              <a:t>Huijbregts</a:t>
            </a:r>
            <a:r>
              <a:rPr lang="it-IT" sz="2000" dirty="0" smtClean="0"/>
              <a:t> </a:t>
            </a:r>
            <a:r>
              <a:rPr lang="it-IT" sz="2000" dirty="0" err="1" smtClean="0"/>
              <a:t>et</a:t>
            </a:r>
            <a:r>
              <a:rPr lang="it-IT" sz="2000" dirty="0" smtClean="0"/>
              <a:t> al. </a:t>
            </a:r>
            <a:r>
              <a:rPr lang="en-GB" sz="2000" i="1" dirty="0" smtClean="0"/>
              <a:t>LCA normalisation data for the Netherlands (1997/1998), Western Europe (1995) and the World (1990 and 1995)</a:t>
            </a:r>
            <a:r>
              <a:rPr lang="en-GB" sz="2000" dirty="0" smtClean="0"/>
              <a:t>.</a:t>
            </a:r>
            <a:endParaRPr lang="it-IT" sz="2000" dirty="0" smtClean="0"/>
          </a:p>
        </p:txBody>
      </p:sp>
      <p:sp>
        <p:nvSpPr>
          <p:cNvPr id="3" name="Rettangolo 2"/>
          <p:cNvSpPr/>
          <p:nvPr/>
        </p:nvSpPr>
        <p:spPr>
          <a:xfrm>
            <a:off x="2148066" y="260648"/>
            <a:ext cx="4572919" cy="769441"/>
          </a:xfrm>
          <a:prstGeom prst="rect">
            <a:avLst/>
          </a:prstGeom>
        </p:spPr>
        <p:txBody>
          <a:bodyPr wrap="none">
            <a:spAutoFit/>
          </a:bodyPr>
          <a:lstStyle/>
          <a:p>
            <a:pPr lvl="0" algn="ctr" fontAlgn="base">
              <a:spcBef>
                <a:spcPct val="0"/>
              </a:spcBef>
              <a:spcAft>
                <a:spcPct val="0"/>
              </a:spcAft>
            </a:pPr>
            <a:r>
              <a:rPr lang="it-IT" sz="4400" b="1" dirty="0" smtClean="0"/>
              <a:t>Normalizzazione/2</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1"/>
          <p:cNvSpPr>
            <a:spLocks noChangeArrowheads="1"/>
          </p:cNvSpPr>
          <p:nvPr/>
        </p:nvSpPr>
        <p:spPr bwMode="auto">
          <a:xfrm>
            <a:off x="467544" y="117213"/>
            <a:ext cx="8352928"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3600" b="1" i="0" u="none" strike="noStrike" cap="none" normalizeH="0" baseline="0" dirty="0" smtClean="0">
                <a:ln>
                  <a:noFill/>
                </a:ln>
                <a:solidFill>
                  <a:schemeClr val="tx1"/>
                </a:solidFill>
                <a:effectLst/>
              </a:rPr>
              <a:t>Categorie d’impatto 1</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3600" b="1" i="0" u="none" strike="noStrike" cap="none" normalizeH="0" baseline="0" dirty="0" smtClean="0">
                <a:ln>
                  <a:noFill/>
                </a:ln>
                <a:solidFill>
                  <a:schemeClr val="tx1"/>
                </a:solidFill>
                <a:effectLst/>
              </a:rPr>
              <a:t>Energia primaria </a:t>
            </a:r>
            <a:endParaRPr kumimoji="0" lang="it-IT" sz="3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FF0000"/>
                </a:solidFill>
                <a:effectLst/>
              </a:rPr>
              <a:t>richiesta di energia </a:t>
            </a:r>
            <a:r>
              <a:rPr kumimoji="0" lang="it-IT" sz="2800" b="0" i="0" u="none" strike="noStrike" cap="none" normalizeH="0" baseline="0" dirty="0" smtClean="0">
                <a:ln>
                  <a:noFill/>
                </a:ln>
                <a:solidFill>
                  <a:schemeClr val="tx1"/>
                </a:solidFill>
                <a:effectLst/>
              </a:rPr>
              <a:t>primaria per l'intero ciclo di vita del prodotto ; Il fattore di caratterizzazione è in questo caso </a:t>
            </a:r>
            <a:r>
              <a:rPr kumimoji="0" lang="it-IT" sz="2800" b="0" i="0" u="none" strike="noStrike" cap="none" normalizeH="0" baseline="0" dirty="0" smtClean="0">
                <a:ln>
                  <a:noFill/>
                </a:ln>
                <a:solidFill>
                  <a:srgbClr val="FF0000"/>
                </a:solidFill>
                <a:effectLst/>
              </a:rPr>
              <a:t>il potere calorifico del materiale considerato</a:t>
            </a:r>
            <a:r>
              <a:rPr kumimoji="0" lang="it-IT" sz="2800" b="0" i="0" u="none" strike="noStrike" cap="none" normalizeH="0" baseline="0" dirty="0" smtClean="0">
                <a:ln>
                  <a:noFill/>
                </a:ln>
                <a:solidFill>
                  <a:schemeClr val="tx1"/>
                </a:solidFill>
                <a:effectLst/>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2800" b="0" i="0" u="none" strike="noStrike" cap="none" normalizeH="0" baseline="0" dirty="0" smtClean="0">
              <a:ln>
                <a:noFill/>
              </a:ln>
              <a:solidFill>
                <a:schemeClr val="tx1"/>
              </a:solidFill>
              <a:effectLst/>
            </a:endParaRPr>
          </a:p>
          <a:p>
            <a:pPr algn="ctr"/>
            <a:r>
              <a:rPr lang="it-IT" sz="3600" b="1" dirty="0" smtClean="0"/>
              <a:t>Effetto serra</a:t>
            </a:r>
          </a:p>
          <a:p>
            <a:r>
              <a:rPr lang="it-IT" sz="2800" dirty="0" smtClean="0"/>
              <a:t>la quantità in massa di ciascuna sostanza che contribuisce al potenziale riscaldamento globale del pianeta terra moltiplicata per un coefficiente di peso, (GWP, Global </a:t>
            </a:r>
            <a:r>
              <a:rPr lang="it-IT" sz="2800" dirty="0" err="1" smtClean="0"/>
              <a:t>Warming</a:t>
            </a:r>
            <a:r>
              <a:rPr lang="it-IT" sz="2800" dirty="0" smtClean="0"/>
              <a:t> </a:t>
            </a:r>
            <a:r>
              <a:rPr lang="it-IT" sz="2800" dirty="0" err="1" smtClean="0"/>
              <a:t>Potential</a:t>
            </a:r>
            <a:r>
              <a:rPr lang="it-IT" sz="2800" dirty="0" smtClean="0"/>
              <a:t>). Sommando poi i contributi delle varie sostanze si ottiene il valore aggregato dell'indicatore.  </a:t>
            </a:r>
            <a:r>
              <a:rPr lang="it-IT" sz="2800" dirty="0" smtClean="0">
                <a:solidFill>
                  <a:srgbClr val="FF0000"/>
                </a:solidFill>
              </a:rPr>
              <a:t>Riferimento CO</a:t>
            </a:r>
            <a:r>
              <a:rPr lang="it-IT" sz="2800" baseline="-25000" dirty="0" smtClean="0">
                <a:solidFill>
                  <a:srgbClr val="FF0000"/>
                </a:solidFill>
              </a:rPr>
              <a:t>2</a:t>
            </a:r>
            <a:r>
              <a:rPr lang="it-IT" sz="2800" dirty="0" smtClean="0">
                <a:solidFill>
                  <a:srgbClr val="FF0000"/>
                </a:solidFill>
              </a:rPr>
              <a:t> prodotta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2800"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67544" y="424988"/>
            <a:ext cx="8352928"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3600" b="1" i="0" u="none" strike="noStrike" cap="none" normalizeH="0" baseline="0" dirty="0" smtClean="0">
                <a:ln>
                  <a:noFill/>
                </a:ln>
                <a:solidFill>
                  <a:schemeClr val="tx1"/>
                </a:solidFill>
                <a:effectLst/>
              </a:rPr>
              <a:t>Categorie d’impatto 2</a:t>
            </a:r>
          </a:p>
          <a:p>
            <a:pPr algn="ctr"/>
            <a:r>
              <a:rPr lang="it-IT" sz="2400" b="1" dirty="0" smtClean="0"/>
              <a:t>Assottigliamento della fascia di ozono stratosferico </a:t>
            </a:r>
            <a:endParaRPr lang="it-IT" sz="2400" dirty="0" smtClean="0"/>
          </a:p>
          <a:p>
            <a:r>
              <a:rPr lang="it-IT" sz="2800" dirty="0" smtClean="0"/>
              <a:t>come l'indicatore precedente, ma facendo riferimento a diverse sostanze (CFC, HCFC) coefficiente di peso ODP, </a:t>
            </a:r>
            <a:r>
              <a:rPr lang="it-IT" sz="2800" dirty="0" err="1" smtClean="0"/>
              <a:t>Ozone</a:t>
            </a:r>
            <a:r>
              <a:rPr lang="it-IT" sz="2800" dirty="0" smtClean="0"/>
              <a:t> </a:t>
            </a:r>
            <a:r>
              <a:rPr lang="it-IT" sz="2800" dirty="0" err="1" smtClean="0"/>
              <a:t>Depletion</a:t>
            </a:r>
            <a:r>
              <a:rPr lang="it-IT" sz="2800" dirty="0" smtClean="0"/>
              <a:t> </a:t>
            </a:r>
            <a:r>
              <a:rPr lang="it-IT" sz="2800" dirty="0" err="1" smtClean="0"/>
              <a:t>Potential</a:t>
            </a:r>
            <a:r>
              <a:rPr lang="it-IT" sz="2800" dirty="0" smtClean="0"/>
              <a:t>. </a:t>
            </a:r>
          </a:p>
          <a:p>
            <a:r>
              <a:rPr lang="it-IT" sz="2800" dirty="0" smtClean="0"/>
              <a:t>La sostanza presa come riferimento è il CFC - 11.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2800" b="0" i="0" u="none" strike="noStrike" cap="none" normalizeH="0" baseline="0" dirty="0" smtClean="0">
              <a:ln>
                <a:noFill/>
              </a:ln>
              <a:solidFill>
                <a:schemeClr val="tx1"/>
              </a:solidFill>
              <a:effectLst/>
            </a:endParaRPr>
          </a:p>
          <a:p>
            <a:pPr algn="ctr"/>
            <a:r>
              <a:rPr lang="it-IT" sz="3200" b="1" dirty="0" smtClean="0"/>
              <a:t>Acidificazione</a:t>
            </a:r>
            <a:r>
              <a:rPr lang="it-IT" sz="3600" b="1" dirty="0" smtClean="0"/>
              <a:t> </a:t>
            </a:r>
            <a:endParaRPr lang="it-IT" sz="3600" dirty="0" smtClean="0"/>
          </a:p>
          <a:p>
            <a:r>
              <a:rPr lang="it-IT" sz="2800" dirty="0" smtClean="0"/>
              <a:t>emissioni in aria di particolari sostanze acidificanti, quali ossidi di azoto e ossidi di zolfo. </a:t>
            </a:r>
          </a:p>
          <a:p>
            <a:r>
              <a:rPr lang="it-IT" sz="2800" dirty="0" smtClean="0"/>
              <a:t>La sostanza di riferimento è la SO</a:t>
            </a:r>
            <a:r>
              <a:rPr lang="it-IT" sz="2800" baseline="-25000" dirty="0" smtClean="0"/>
              <a:t>2</a:t>
            </a:r>
            <a:r>
              <a:rPr lang="it-IT" sz="2800" dirty="0" smtClean="0"/>
              <a:t> ; coefficiente di peso  AP, </a:t>
            </a:r>
            <a:r>
              <a:rPr lang="it-IT" sz="2800" dirty="0" err="1" smtClean="0"/>
              <a:t>Acidification</a:t>
            </a:r>
            <a:r>
              <a:rPr lang="it-IT" sz="2800" dirty="0" smtClean="0"/>
              <a:t> </a:t>
            </a:r>
            <a:r>
              <a:rPr lang="it-IT" sz="2800" dirty="0" err="1" smtClean="0"/>
              <a:t>Potential</a:t>
            </a:r>
            <a:r>
              <a:rPr lang="it-IT" sz="2800" dirty="0" smtClean="0"/>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2800"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467544" y="277000"/>
            <a:ext cx="8352928"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3600" b="1" i="0" u="none" strike="noStrike" cap="none" normalizeH="0" baseline="0" dirty="0" smtClean="0">
                <a:ln>
                  <a:noFill/>
                </a:ln>
                <a:solidFill>
                  <a:schemeClr val="tx1"/>
                </a:solidFill>
                <a:effectLst/>
              </a:rPr>
              <a:t>Categorie d’impatto 3</a:t>
            </a:r>
          </a:p>
          <a:p>
            <a:pPr lvl="0" algn="ct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it-IT" sz="3200" b="1" dirty="0" smtClean="0">
                <a:solidFill>
                  <a:srgbClr val="000000"/>
                </a:solidFill>
              </a:rPr>
              <a:t>Eutrofizzazione</a:t>
            </a:r>
            <a:r>
              <a:rPr lang="it-IT" sz="2400" b="1" dirty="0" smtClean="0">
                <a:solidFill>
                  <a:srgbClr val="000000"/>
                </a:solidFill>
              </a:rPr>
              <a:t> </a:t>
            </a:r>
            <a:endParaRPr lang="it-IT" sz="2000" dirty="0" smtClean="0"/>
          </a:p>
          <a:p>
            <a:pPr lvl="0" algn="just"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it-IT" sz="2800" dirty="0" smtClean="0">
                <a:solidFill>
                  <a:srgbClr val="000000"/>
                </a:solidFill>
              </a:rPr>
              <a:t>aumento della concentrazione delle sostanze nutritive (composti a base di fosforo e di azoto). La sostanza di riferimento è il fosfato (PO</a:t>
            </a:r>
            <a:r>
              <a:rPr lang="it-IT" sz="2800" baseline="-30000" dirty="0" smtClean="0">
                <a:solidFill>
                  <a:srgbClr val="000000"/>
                </a:solidFill>
              </a:rPr>
              <a:t>4</a:t>
            </a:r>
            <a:r>
              <a:rPr lang="it-IT" sz="2800" dirty="0" smtClean="0">
                <a:solidFill>
                  <a:srgbClr val="000000"/>
                </a:solidFill>
              </a:rPr>
              <a:t>) ed il coefficiente di peso è NP, </a:t>
            </a:r>
            <a:r>
              <a:rPr lang="it-IT" sz="2800" dirty="0" err="1" smtClean="0">
                <a:solidFill>
                  <a:srgbClr val="000000"/>
                </a:solidFill>
              </a:rPr>
              <a:t>Nitrification</a:t>
            </a:r>
            <a:r>
              <a:rPr lang="it-IT" sz="2800" dirty="0" smtClean="0">
                <a:solidFill>
                  <a:srgbClr val="000000"/>
                </a:solidFill>
              </a:rPr>
              <a:t> </a:t>
            </a:r>
            <a:r>
              <a:rPr lang="it-IT" sz="2800" dirty="0" err="1" smtClean="0">
                <a:solidFill>
                  <a:srgbClr val="000000"/>
                </a:solidFill>
              </a:rPr>
              <a:t>Potential</a:t>
            </a:r>
            <a:r>
              <a:rPr lang="it-IT" sz="2800" dirty="0" smtClean="0">
                <a:solidFill>
                  <a:srgbClr val="000000"/>
                </a:solidFill>
              </a:rPr>
              <a:t>.</a:t>
            </a:r>
            <a:endParaRPr lang="it-IT" sz="2800"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2800" b="0" i="0" u="none" strike="noStrike" cap="none" normalizeH="0" baseline="0" dirty="0" smtClean="0">
              <a:ln>
                <a:noFill/>
              </a:ln>
              <a:solidFill>
                <a:schemeClr val="tx1"/>
              </a:solidFill>
              <a:effectLst/>
            </a:endParaRPr>
          </a:p>
          <a:p>
            <a:pPr algn="ctr"/>
            <a:r>
              <a:rPr lang="it-IT" sz="2800" b="1" dirty="0" smtClean="0"/>
              <a:t>Formazione di smog fotochimico (</a:t>
            </a:r>
            <a:r>
              <a:rPr lang="it-IT" sz="2800" b="1" i="1" dirty="0" err="1" smtClean="0"/>
              <a:t>photo-smog</a:t>
            </a:r>
            <a:r>
              <a:rPr lang="it-IT" sz="2800" b="1" dirty="0" smtClean="0"/>
              <a:t>) </a:t>
            </a:r>
            <a:endParaRPr lang="it-IT" sz="2800" dirty="0" smtClean="0"/>
          </a:p>
          <a:p>
            <a:r>
              <a:rPr lang="it-IT" sz="3200" dirty="0" smtClean="0"/>
              <a:t>“smog estivo” sostanze organiche volatili che portano alla formazione fotochimica di ozono troposferico. sostanza di riferimento è l'etilene (C</a:t>
            </a:r>
            <a:r>
              <a:rPr lang="it-IT" sz="3200" baseline="-25000" dirty="0" smtClean="0"/>
              <a:t>2</a:t>
            </a:r>
            <a:r>
              <a:rPr lang="it-IT" sz="3200" dirty="0" smtClean="0"/>
              <a:t>H</a:t>
            </a:r>
            <a:r>
              <a:rPr lang="it-IT" sz="3200" baseline="-25000" dirty="0" smtClean="0"/>
              <a:t>4</a:t>
            </a:r>
            <a:r>
              <a:rPr lang="it-IT" sz="3200" dirty="0" smtClean="0"/>
              <a:t>), </a:t>
            </a:r>
            <a:r>
              <a:rPr lang="it-IT" sz="3200" dirty="0" smtClean="0">
                <a:solidFill>
                  <a:srgbClr val="000000"/>
                </a:solidFill>
              </a:rPr>
              <a:t>il coefficiente di peso è </a:t>
            </a:r>
            <a:r>
              <a:rPr lang="it-IT" sz="3200" dirty="0" smtClean="0"/>
              <a:t>POCP, </a:t>
            </a:r>
            <a:r>
              <a:rPr lang="it-IT" sz="3200" dirty="0" err="1" smtClean="0"/>
              <a:t>Photochemical</a:t>
            </a:r>
            <a:r>
              <a:rPr lang="it-IT" sz="3200" dirty="0" smtClean="0"/>
              <a:t> </a:t>
            </a:r>
            <a:r>
              <a:rPr lang="it-IT" sz="3200" dirty="0" err="1" smtClean="0"/>
              <a:t>Ozone</a:t>
            </a:r>
            <a:r>
              <a:rPr lang="it-IT" sz="3200" dirty="0" smtClean="0"/>
              <a:t> </a:t>
            </a:r>
            <a:r>
              <a:rPr lang="it-IT" sz="3200" dirty="0" err="1" smtClean="0"/>
              <a:t>Creation</a:t>
            </a:r>
            <a:r>
              <a:rPr lang="it-IT" sz="3200" dirty="0" smtClean="0"/>
              <a:t> </a:t>
            </a:r>
            <a:r>
              <a:rPr lang="it-IT" sz="3200" dirty="0" err="1" smtClean="0"/>
              <a:t>Potential</a:t>
            </a:r>
            <a:endParaRPr kumimoji="0" lang="it-IT" sz="2800"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1"/>
          <p:cNvSpPr>
            <a:spLocks noChangeArrowheads="1"/>
          </p:cNvSpPr>
          <p:nvPr/>
        </p:nvSpPr>
        <p:spPr bwMode="auto">
          <a:xfrm>
            <a:off x="323528" y="764704"/>
            <a:ext cx="8352928"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3200" b="1" i="0" u="none" strike="noStrike" cap="none" normalizeH="0" baseline="0" dirty="0" smtClean="0">
                <a:ln>
                  <a:noFill/>
                </a:ln>
                <a:solidFill>
                  <a:schemeClr val="tx1"/>
                </a:solidFill>
                <a:effectLst/>
              </a:rPr>
              <a:t>V</a:t>
            </a:r>
            <a:r>
              <a:rPr kumimoji="0" lang="it-IT" sz="3200" b="1" i="0" u="none" strike="noStrike" cap="none" normalizeH="0" baseline="0" dirty="0" smtClean="0" bmk="">
                <a:ln>
                  <a:noFill/>
                </a:ln>
                <a:solidFill>
                  <a:schemeClr val="tx1"/>
                </a:solidFill>
                <a:effectLst/>
              </a:rPr>
              <a:t>ALUTAZIONE DEI MIGLIORAMENTI</a:t>
            </a:r>
            <a:r>
              <a:rPr kumimoji="0" lang="it-IT" sz="3200" b="1" i="0" u="none" strike="noStrike" cap="none" normalizeH="0" baseline="0" dirty="0" smtClean="0">
                <a:ln>
                  <a:noFill/>
                </a:ln>
                <a:solidFill>
                  <a:schemeClr val="tx1"/>
                </a:solidFill>
                <a:effectLst/>
              </a:rPr>
              <a:t> </a:t>
            </a:r>
            <a:endParaRPr kumimoji="0" lang="it-IT" sz="3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600" b="0" i="0" u="none" strike="noStrike" cap="none" normalizeH="0" baseline="0" dirty="0" smtClean="0">
                <a:ln>
                  <a:noFill/>
                </a:ln>
                <a:solidFill>
                  <a:schemeClr val="tx1"/>
                </a:solidFill>
                <a:effectLst/>
                <a:latin typeface="+mj-l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600" b="0" i="0" u="none" strike="noStrike" cap="none" normalizeH="0" baseline="0" dirty="0" smtClean="0">
                <a:ln>
                  <a:noFill/>
                </a:ln>
                <a:solidFill>
                  <a:schemeClr val="tx1"/>
                </a:solidFill>
                <a:effectLst/>
                <a:latin typeface="+mj-l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chemeClr val="tx1"/>
                </a:solidFill>
                <a:effectLst/>
                <a:latin typeface="+mj-lt"/>
              </a:rPr>
              <a:t>Obiettivi</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3600" b="0" i="0" u="none" strike="noStrike" cap="none" normalizeH="0" baseline="0" dirty="0" smtClean="0">
                <a:ln>
                  <a:noFill/>
                </a:ln>
                <a:solidFill>
                  <a:schemeClr val="tx1"/>
                </a:solidFill>
                <a:effectLst/>
                <a:latin typeface="+mj-lt"/>
              </a:rPr>
              <a:t>Traduzione ed interpretazione dei risultati.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3600" b="0" i="0" u="none" strike="noStrike" cap="none" normalizeH="0" baseline="0" dirty="0" smtClean="0">
                <a:ln>
                  <a:noFill/>
                </a:ln>
                <a:solidFill>
                  <a:schemeClr val="tx1"/>
                </a:solidFill>
                <a:effectLst/>
                <a:latin typeface="+mj-lt"/>
              </a:rPr>
              <a:t>Verifica dell’ottenimento degli obiettivi dello studio (iterazione), della qualità dei dati e dei limiti del sistema (analisi di sensitività)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3600" b="0" i="0" u="none" strike="noStrike" cap="none" normalizeH="0" baseline="0" dirty="0" smtClean="0">
                <a:ln>
                  <a:noFill/>
                </a:ln>
                <a:solidFill>
                  <a:schemeClr val="tx1"/>
                </a:solidFill>
                <a:effectLst/>
                <a:latin typeface="+mj-lt"/>
              </a:rPr>
              <a:t>Paragonare le possibili opzioni.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395536" y="477749"/>
            <a:ext cx="8064896" cy="584775"/>
          </a:xfrm>
          <a:prstGeom prst="rect">
            <a:avLst/>
          </a:prstGeom>
          <a:noFill/>
          <a:ln w="9525">
            <a:noFill/>
            <a:miter lim="800000"/>
            <a:headEnd/>
            <a:tailEnd/>
          </a:ln>
        </p:spPr>
        <p:txBody>
          <a:bodyPr wrap="square" anchor="ctr">
            <a:spAutoFit/>
          </a:bodyPr>
          <a:lstStyle/>
          <a:p>
            <a:pPr algn="ctr">
              <a:spcBef>
                <a:spcPct val="50000"/>
              </a:spcBef>
            </a:pPr>
            <a:r>
              <a:rPr lang="it-IT" sz="3200" b="1" dirty="0"/>
              <a:t>Valutazione dei potenziali impatti ambientali </a:t>
            </a:r>
          </a:p>
        </p:txBody>
      </p:sp>
      <p:sp>
        <p:nvSpPr>
          <p:cNvPr id="88068" name="Text Box 4"/>
          <p:cNvSpPr txBox="1">
            <a:spLocks noChangeArrowheads="1"/>
          </p:cNvSpPr>
          <p:nvPr/>
        </p:nvSpPr>
        <p:spPr bwMode="auto">
          <a:xfrm>
            <a:off x="395536" y="5445224"/>
            <a:ext cx="7924800" cy="395173"/>
          </a:xfrm>
          <a:prstGeom prst="rect">
            <a:avLst/>
          </a:prstGeom>
          <a:noFill/>
          <a:ln w="9525">
            <a:noFill/>
            <a:miter lim="800000"/>
            <a:headEnd/>
            <a:tailEnd/>
          </a:ln>
        </p:spPr>
        <p:txBody>
          <a:bodyPr>
            <a:spAutoFit/>
          </a:bodyPr>
          <a:lstStyle/>
          <a:p>
            <a:pPr>
              <a:lnSpc>
                <a:spcPct val="80000"/>
              </a:lnSpc>
              <a:spcBef>
                <a:spcPct val="50000"/>
              </a:spcBef>
            </a:pPr>
            <a:r>
              <a:rPr lang="it-IT" sz="2400" b="1" dirty="0"/>
              <a:t>Il programma utilizzato per la valutazione è il “</a:t>
            </a:r>
            <a:r>
              <a:rPr lang="it-IT" sz="2400" b="1" i="1" dirty="0" err="1"/>
              <a:t>SimaPro</a:t>
            </a:r>
            <a:r>
              <a:rPr lang="it-IT" sz="2400" b="1" i="1" dirty="0" smtClean="0"/>
              <a:t>”</a:t>
            </a:r>
            <a:endParaRPr lang="it-IT" sz="2400" b="1" i="1" dirty="0"/>
          </a:p>
        </p:txBody>
      </p:sp>
      <p:graphicFrame>
        <p:nvGraphicFramePr>
          <p:cNvPr id="88096" name="Group 32"/>
          <p:cNvGraphicFramePr>
            <a:graphicFrameLocks noGrp="1"/>
          </p:cNvGraphicFramePr>
          <p:nvPr/>
        </p:nvGraphicFramePr>
        <p:xfrm>
          <a:off x="539552" y="1412776"/>
          <a:ext cx="7920038" cy="3741611"/>
        </p:xfrm>
        <a:graphic>
          <a:graphicData uri="http://schemas.openxmlformats.org/drawingml/2006/table">
            <a:tbl>
              <a:tblPr/>
              <a:tblGrid>
                <a:gridCol w="3270250"/>
                <a:gridCol w="4649788"/>
              </a:tblGrid>
              <a:tr h="3603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1500" b="1" i="0" u="none" strike="noStrike" cap="none" normalizeH="0" baseline="0" dirty="0" smtClean="0">
                          <a:ln>
                            <a:noFill/>
                          </a:ln>
                          <a:solidFill>
                            <a:schemeClr val="tx1"/>
                          </a:solidFill>
                          <a:effectLst>
                            <a:outerShdw blurRad="38100" dist="38100" dir="2700000" algn="tl">
                              <a:srgbClr val="FFFFFF"/>
                            </a:outerShdw>
                          </a:effectLst>
                          <a:latin typeface="Verdana" pitchFamily="34" charset="0"/>
                        </a:rPr>
                        <a:t>CATEGORIE </a:t>
                      </a:r>
                      <a:r>
                        <a:rPr kumimoji="0" lang="it-IT" sz="1500" b="1" i="0" u="none" strike="noStrike" cap="none" normalizeH="0" baseline="0" dirty="0" err="1" smtClean="0">
                          <a:ln>
                            <a:noFill/>
                          </a:ln>
                          <a:solidFill>
                            <a:schemeClr val="tx1"/>
                          </a:solidFill>
                          <a:effectLst>
                            <a:outerShdw blurRad="38100" dist="38100" dir="2700000" algn="tl">
                              <a:srgbClr val="FFFFFF"/>
                            </a:outerShdw>
                          </a:effectLst>
                          <a:latin typeface="Verdana" pitchFamily="34" charset="0"/>
                        </a:rPr>
                        <a:t>D’IMPATTO</a:t>
                      </a:r>
                      <a:r>
                        <a:rPr kumimoji="0" lang="it-IT" sz="1500" b="1" i="0" u="none" strike="noStrike" cap="none" normalizeH="0" baseline="0" dirty="0" smtClean="0">
                          <a:ln>
                            <a:noFill/>
                          </a:ln>
                          <a:solidFill>
                            <a:schemeClr val="tx1"/>
                          </a:solidFill>
                          <a:effectLst>
                            <a:outerShdw blurRad="38100" dist="38100" dir="2700000" algn="tl">
                              <a:srgbClr val="FFFFFF"/>
                            </a:outerShdw>
                          </a:effectLst>
                          <a:latin typeface="Verdana" pitchFamily="34" charset="0"/>
                        </a:rPr>
                        <a:t> </a:t>
                      </a:r>
                      <a:endParaRPr kumimoji="0" lang="en-GB" sz="1500" b="1" i="0" u="none" strike="noStrike" cap="none" normalizeH="0" baseline="0" dirty="0" smtClean="0">
                        <a:ln>
                          <a:noFill/>
                        </a:ln>
                        <a:solidFill>
                          <a:schemeClr val="tx1"/>
                        </a:solidFill>
                        <a:effectLst>
                          <a:outerShdw blurRad="38100" dist="38100" dir="2700000" algn="tl">
                            <a:srgbClr val="FFFFFF"/>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15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INDICATORI AMBIENTALI</a:t>
                      </a:r>
                      <a:endParaRPr kumimoji="0" lang="en-GB" sz="1500" b="1" i="0" u="none" strike="noStrike" cap="none" normalizeH="0" baseline="0" smtClean="0">
                        <a:ln>
                          <a:noFill/>
                        </a:ln>
                        <a:solidFill>
                          <a:schemeClr val="tx1"/>
                        </a:solidFill>
                        <a:effectLst>
                          <a:outerShdw blurRad="38100" dist="38100" dir="2700000" algn="tl">
                            <a:srgbClr val="FFFFFF"/>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Consumo di risorse</a:t>
                      </a:r>
                    </a:p>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Energia</a:t>
                      </a:r>
                    </a:p>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Minerali</a:t>
                      </a:r>
                      <a:endParaRPr kumimoji="0" lang="en-GB"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it-IT"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Uso di risorse primarie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Uso di P &amp; K fertilizzanti</a:t>
                      </a:r>
                      <a:endParaRPr kumimoji="0" lang="en-GB"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Riscaldamento globale del Pianeta</a:t>
                      </a:r>
                      <a:endParaRPr kumimoji="0" lang="en-GB"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CO</a:t>
                      </a:r>
                      <a:r>
                        <a:rPr kumimoji="0" lang="it-IT" sz="1300" b="1" i="0" u="none" strike="noStrike" cap="none" normalizeH="0" baseline="-25000" smtClean="0">
                          <a:ln>
                            <a:noFill/>
                          </a:ln>
                          <a:solidFill>
                            <a:schemeClr val="tx1"/>
                          </a:solidFill>
                          <a:effectLst>
                            <a:outerShdw blurRad="38100" dist="38100" dir="2700000" algn="tl">
                              <a:srgbClr val="FFFFFF"/>
                            </a:outerShdw>
                          </a:effectLst>
                          <a:latin typeface="Verdana" pitchFamily="34" charset="0"/>
                        </a:rPr>
                        <a:t>2</a:t>
                      </a:r>
                      <a:r>
                        <a:rPr kumimoji="0" lang="it-IT"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 CH</a:t>
                      </a:r>
                      <a:r>
                        <a:rPr kumimoji="0" lang="it-IT" sz="1300" b="1" i="0" u="none" strike="noStrike" cap="none" normalizeH="0" baseline="-25000" smtClean="0">
                          <a:ln>
                            <a:noFill/>
                          </a:ln>
                          <a:solidFill>
                            <a:schemeClr val="tx1"/>
                          </a:solidFill>
                          <a:effectLst>
                            <a:outerShdw blurRad="38100" dist="38100" dir="2700000" algn="tl">
                              <a:srgbClr val="FFFFFF"/>
                            </a:outerShdw>
                          </a:effectLst>
                          <a:latin typeface="Verdana" pitchFamily="34" charset="0"/>
                        </a:rPr>
                        <a:t>4</a:t>
                      </a:r>
                      <a:r>
                        <a:rPr kumimoji="0" lang="it-IT"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 N</a:t>
                      </a:r>
                      <a:r>
                        <a:rPr kumimoji="0" lang="it-IT" sz="1300" b="1" i="0" u="none" strike="noStrike" cap="none" normalizeH="0" baseline="-25000" smtClean="0">
                          <a:ln>
                            <a:noFill/>
                          </a:ln>
                          <a:solidFill>
                            <a:schemeClr val="tx1"/>
                          </a:solidFill>
                          <a:effectLst>
                            <a:outerShdw blurRad="38100" dist="38100" dir="2700000" algn="tl">
                              <a:srgbClr val="FFFFFF"/>
                            </a:outerShdw>
                          </a:effectLst>
                          <a:latin typeface="Verdana" pitchFamily="34" charset="0"/>
                        </a:rPr>
                        <a:t>2</a:t>
                      </a:r>
                      <a:r>
                        <a:rPr kumimoji="0" lang="it-IT"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O emissione</a:t>
                      </a:r>
                      <a:endParaRPr kumimoji="0" lang="en-GB"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Tossicità sul uomo (Esposizione umana alle sostanze tossiche)</a:t>
                      </a:r>
                      <a:endParaRPr kumimoji="0" lang="en-GB"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Potenziale lisciviazione di Nitrato  NH</a:t>
                      </a:r>
                      <a:r>
                        <a:rPr kumimoji="0" lang="it-IT" sz="1300" b="1" i="0" u="none" strike="noStrike" cap="none" normalizeH="0" baseline="-25000" smtClean="0">
                          <a:ln>
                            <a:noFill/>
                          </a:ln>
                          <a:solidFill>
                            <a:schemeClr val="tx1"/>
                          </a:solidFill>
                          <a:effectLst>
                            <a:outerShdw blurRad="38100" dist="38100" dir="2700000" algn="tl">
                              <a:srgbClr val="FFFFFF"/>
                            </a:outerShdw>
                          </a:effectLst>
                          <a:latin typeface="Verdana" pitchFamily="34" charset="0"/>
                        </a:rPr>
                        <a:t>3</a:t>
                      </a:r>
                      <a:r>
                        <a:rPr kumimoji="0" lang="it-IT"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 emissione</a:t>
                      </a:r>
                      <a:endParaRPr kumimoji="0" lang="en-GB"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Esaurimento risorse abiotiche</a:t>
                      </a:r>
                      <a:endParaRPr kumimoji="0" lang="en-GB"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cs typeface="Times New Roman" pitchFamily="18" charset="0"/>
                        </a:rPr>
                        <a:t>l'impatto sul consumo delle risorse non rinnovabili, come metano, carbone, petrolio</a:t>
                      </a:r>
                      <a:r>
                        <a:rPr kumimoji="0" lang="en-GB"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Acidificazione</a:t>
                      </a:r>
                      <a:endParaRPr kumimoji="0" lang="en-GB"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Nell’aria: </a:t>
                      </a:r>
                      <a:r>
                        <a:rPr kumimoji="0" lang="en-GB"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H</a:t>
                      </a:r>
                      <a:r>
                        <a:rPr kumimoji="0" lang="en-GB" sz="1300" b="1" i="0" u="none" strike="noStrike" cap="none" normalizeH="0" baseline="-25000" smtClean="0">
                          <a:ln>
                            <a:noFill/>
                          </a:ln>
                          <a:solidFill>
                            <a:schemeClr val="tx1"/>
                          </a:solidFill>
                          <a:effectLst>
                            <a:outerShdw blurRad="38100" dist="38100" dir="2700000" algn="tl">
                              <a:srgbClr val="FFFFFF"/>
                            </a:outerShdw>
                          </a:effectLst>
                          <a:latin typeface="Verdana" pitchFamily="34" charset="0"/>
                        </a:rPr>
                        <a:t>2</a:t>
                      </a:r>
                      <a:r>
                        <a:rPr kumimoji="0" lang="en-GB"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O + CO</a:t>
                      </a:r>
                      <a:r>
                        <a:rPr kumimoji="0" lang="en-GB" sz="1300" b="1" i="0" u="none" strike="noStrike" cap="none" normalizeH="0" baseline="-25000" smtClean="0">
                          <a:ln>
                            <a:noFill/>
                          </a:ln>
                          <a:solidFill>
                            <a:schemeClr val="tx1"/>
                          </a:solidFill>
                          <a:effectLst>
                            <a:outerShdw blurRad="38100" dist="38100" dir="2700000" algn="tl">
                              <a:srgbClr val="FFFFFF"/>
                            </a:outerShdw>
                          </a:effectLst>
                          <a:latin typeface="Verdana" pitchFamily="34" charset="0"/>
                        </a:rPr>
                        <a:t>2</a:t>
                      </a:r>
                      <a:r>
                        <a:rPr kumimoji="0" lang="en-GB"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 —&gt; H</a:t>
                      </a:r>
                      <a:r>
                        <a:rPr kumimoji="0" lang="en-GB" sz="1300" b="1" i="0" u="none" strike="noStrike" cap="none" normalizeH="0" baseline="-25000" smtClean="0">
                          <a:ln>
                            <a:noFill/>
                          </a:ln>
                          <a:solidFill>
                            <a:schemeClr val="tx1"/>
                          </a:solidFill>
                          <a:effectLst>
                            <a:outerShdw blurRad="38100" dist="38100" dir="2700000" algn="tl">
                              <a:srgbClr val="FFFFFF"/>
                            </a:outerShdw>
                          </a:effectLst>
                          <a:latin typeface="Verdana" pitchFamily="34" charset="0"/>
                        </a:rPr>
                        <a:t>2</a:t>
                      </a:r>
                      <a:r>
                        <a:rPr kumimoji="0" lang="en-GB"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CO</a:t>
                      </a:r>
                      <a:r>
                        <a:rPr kumimoji="0" lang="en-GB" sz="1300" b="1" i="0" u="none" strike="noStrike" cap="none" normalizeH="0" baseline="-25000" smtClean="0">
                          <a:ln>
                            <a:noFill/>
                          </a:ln>
                          <a:solidFill>
                            <a:schemeClr val="tx1"/>
                          </a:solidFill>
                          <a:effectLst>
                            <a:outerShdw blurRad="38100" dist="38100" dir="2700000" algn="tl">
                              <a:srgbClr val="FFFFFF"/>
                            </a:outerShdw>
                          </a:effectLst>
                          <a:latin typeface="Verdana" pitchFamily="34" charset="0"/>
                        </a:rPr>
                        <a:t>3</a:t>
                      </a:r>
                      <a:r>
                        <a:rPr kumimoji="0" lang="it-IT"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 </a:t>
                      </a:r>
                      <a:r>
                        <a:rPr kumimoji="0" lang="it-IT" sz="10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acido carbonico</a:t>
                      </a:r>
                      <a:endParaRPr kumimoji="0" lang="en-GB"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Nell’acqua: </a:t>
                      </a:r>
                      <a:r>
                        <a:rPr kumimoji="0" lang="en-GB"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SO</a:t>
                      </a:r>
                      <a:r>
                        <a:rPr kumimoji="0" lang="en-GB" sz="1300" b="1" i="0" u="none" strike="noStrike" cap="none" normalizeH="0" baseline="-25000" smtClean="0">
                          <a:ln>
                            <a:noFill/>
                          </a:ln>
                          <a:solidFill>
                            <a:schemeClr val="tx1"/>
                          </a:solidFill>
                          <a:effectLst>
                            <a:outerShdw blurRad="38100" dist="38100" dir="2700000" algn="tl">
                              <a:srgbClr val="FFFFFF"/>
                            </a:outerShdw>
                          </a:effectLst>
                          <a:latin typeface="Verdana" pitchFamily="34" charset="0"/>
                        </a:rPr>
                        <a:t>3</a:t>
                      </a:r>
                      <a:r>
                        <a:rPr kumimoji="0" lang="en-GB"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 + H2O -&gt; H</a:t>
                      </a:r>
                      <a:r>
                        <a:rPr kumimoji="0" lang="en-GB" sz="1300" b="1" i="0" u="none" strike="noStrike" cap="none" normalizeH="0" baseline="-25000" smtClean="0">
                          <a:ln>
                            <a:noFill/>
                          </a:ln>
                          <a:solidFill>
                            <a:schemeClr val="tx1"/>
                          </a:solidFill>
                          <a:effectLst>
                            <a:outerShdw blurRad="38100" dist="38100" dir="2700000" algn="tl">
                              <a:srgbClr val="FFFFFF"/>
                            </a:outerShdw>
                          </a:effectLst>
                          <a:latin typeface="Verdana" pitchFamily="34" charset="0"/>
                        </a:rPr>
                        <a:t>2</a:t>
                      </a:r>
                      <a:r>
                        <a:rPr kumimoji="0" lang="en-GB"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SO</a:t>
                      </a:r>
                      <a:r>
                        <a:rPr kumimoji="0" lang="en-GB" sz="1300" b="1" i="0" u="none" strike="noStrike" cap="none" normalizeH="0" baseline="-25000" smtClean="0">
                          <a:ln>
                            <a:noFill/>
                          </a:ln>
                          <a:solidFill>
                            <a:schemeClr val="tx1"/>
                          </a:solidFill>
                          <a:effectLst>
                            <a:outerShdw blurRad="38100" dist="38100" dir="2700000" algn="tl">
                              <a:srgbClr val="FFFFFF"/>
                            </a:outerShdw>
                          </a:effectLst>
                          <a:latin typeface="Verdana" pitchFamily="34" charset="0"/>
                        </a:rPr>
                        <a:t>4</a:t>
                      </a:r>
                      <a:r>
                        <a:rPr kumimoji="0" lang="en-GB"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 </a:t>
                      </a:r>
                      <a:r>
                        <a:rPr kumimoji="0" lang="it-IT" sz="10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acido solforico</a:t>
                      </a:r>
                      <a:endParaRPr kumimoji="0" lang="en-GB" sz="1000" b="1" i="0" u="none" strike="noStrike" cap="none" normalizeH="0" baseline="0" smtClean="0">
                        <a:ln>
                          <a:noFill/>
                        </a:ln>
                        <a:solidFill>
                          <a:schemeClr val="tx1"/>
                        </a:solidFill>
                        <a:effectLst>
                          <a:outerShdw blurRad="38100" dist="38100" dir="2700000" algn="tl">
                            <a:srgbClr val="FFFFFF"/>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                </a:t>
                      </a:r>
                      <a:r>
                        <a:rPr kumimoji="0" lang="en-GB"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NO</a:t>
                      </a:r>
                      <a:r>
                        <a:rPr kumimoji="0" lang="en-GB" sz="1300" b="1" i="0" u="none" strike="noStrike" cap="none" normalizeH="0" baseline="-25000" smtClean="0">
                          <a:ln>
                            <a:noFill/>
                          </a:ln>
                          <a:solidFill>
                            <a:schemeClr val="tx1"/>
                          </a:solidFill>
                          <a:effectLst>
                            <a:outerShdw blurRad="38100" dist="38100" dir="2700000" algn="tl">
                              <a:srgbClr val="FFFFFF"/>
                            </a:outerShdw>
                          </a:effectLst>
                          <a:latin typeface="Verdana" pitchFamily="34" charset="0"/>
                        </a:rPr>
                        <a:t>2</a:t>
                      </a:r>
                      <a:r>
                        <a:rPr kumimoji="0" lang="en-GB"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 + H</a:t>
                      </a:r>
                      <a:r>
                        <a:rPr kumimoji="0" lang="en-GB" sz="1300" b="1" i="0" u="none" strike="noStrike" cap="none" normalizeH="0" baseline="-25000" smtClean="0">
                          <a:ln>
                            <a:noFill/>
                          </a:ln>
                          <a:solidFill>
                            <a:schemeClr val="tx1"/>
                          </a:solidFill>
                          <a:effectLst>
                            <a:outerShdw blurRad="38100" dist="38100" dir="2700000" algn="tl">
                              <a:srgbClr val="FFFFFF"/>
                            </a:outerShdw>
                          </a:effectLst>
                          <a:latin typeface="Verdana" pitchFamily="34" charset="0"/>
                        </a:rPr>
                        <a:t>2</a:t>
                      </a:r>
                      <a:r>
                        <a:rPr kumimoji="0" lang="en-GB"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O -&gt; HNO</a:t>
                      </a:r>
                      <a:r>
                        <a:rPr kumimoji="0" lang="en-GB" sz="1300" b="1" i="0" u="none" strike="noStrike" cap="none" normalizeH="0" baseline="-25000" smtClean="0">
                          <a:ln>
                            <a:noFill/>
                          </a:ln>
                          <a:solidFill>
                            <a:schemeClr val="tx1"/>
                          </a:solidFill>
                          <a:effectLst>
                            <a:outerShdw blurRad="38100" dist="38100" dir="2700000" algn="tl">
                              <a:srgbClr val="FFFFFF"/>
                            </a:outerShdw>
                          </a:effectLst>
                          <a:latin typeface="Verdana" pitchFamily="34" charset="0"/>
                        </a:rPr>
                        <a:t>3</a:t>
                      </a:r>
                      <a:r>
                        <a:rPr kumimoji="0" lang="en-GB" sz="13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 </a:t>
                      </a:r>
                      <a:r>
                        <a:rPr kumimoji="0" lang="it-IT" sz="10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acido nitrico</a:t>
                      </a:r>
                      <a:endParaRPr kumimoji="0" lang="en-GB" sz="1000" b="1" i="0" u="none" strike="noStrike" cap="none" normalizeH="0" baseline="0" smtClean="0">
                        <a:ln>
                          <a:noFill/>
                        </a:ln>
                        <a:solidFill>
                          <a:schemeClr val="tx1"/>
                        </a:solidFill>
                        <a:effectLst>
                          <a:outerShdw blurRad="38100" dist="38100" dir="2700000" algn="tl">
                            <a:srgbClr val="FFFFFF"/>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1300" b="1" i="0" u="none" strike="noStrike" cap="none" normalizeH="0" baseline="0" dirty="0" err="1" smtClean="0">
                          <a:ln>
                            <a:noFill/>
                          </a:ln>
                          <a:solidFill>
                            <a:schemeClr val="tx1"/>
                          </a:solidFill>
                          <a:effectLst>
                            <a:outerShdw blurRad="38100" dist="38100" dir="2700000" algn="tl">
                              <a:srgbClr val="FFFFFF"/>
                            </a:outerShdw>
                          </a:effectLst>
                          <a:latin typeface="Verdana" pitchFamily="34" charset="0"/>
                        </a:rPr>
                        <a:t>Eco-tossicità</a:t>
                      </a:r>
                      <a:r>
                        <a:rPr kumimoji="0" lang="it-IT" sz="1300" b="1" i="0" u="none" strike="noStrike" cap="none" normalizeH="0" baseline="0" dirty="0" smtClean="0">
                          <a:ln>
                            <a:noFill/>
                          </a:ln>
                          <a:solidFill>
                            <a:schemeClr val="tx1"/>
                          </a:solidFill>
                          <a:effectLst>
                            <a:outerShdw blurRad="38100" dist="38100" dir="2700000" algn="tl">
                              <a:srgbClr val="FFFFFF"/>
                            </a:outerShdw>
                          </a:effectLst>
                          <a:latin typeface="Verdana" pitchFamily="34" charset="0"/>
                        </a:rPr>
                        <a:t> acquatica</a:t>
                      </a:r>
                      <a:endParaRPr kumimoji="0" lang="en-GB" sz="1300" b="1" i="0" u="none" strike="noStrike" cap="none" normalizeH="0" baseline="0" dirty="0" smtClean="0">
                        <a:ln>
                          <a:noFill/>
                        </a:ln>
                        <a:solidFill>
                          <a:schemeClr val="tx1"/>
                        </a:solidFill>
                        <a:effectLst>
                          <a:outerShdw blurRad="38100" dist="38100" dir="2700000" algn="tl">
                            <a:srgbClr val="FFFFFF"/>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1300" b="1" i="0" u="none" strike="noStrike" cap="none" normalizeH="0" baseline="0" dirty="0" smtClean="0">
                          <a:ln>
                            <a:noFill/>
                          </a:ln>
                          <a:solidFill>
                            <a:schemeClr val="tx1"/>
                          </a:solidFill>
                          <a:effectLst>
                            <a:outerShdw blurRad="38100" dist="38100" dir="2700000" algn="tl">
                              <a:srgbClr val="FFFFFF"/>
                            </a:outerShdw>
                          </a:effectLst>
                          <a:latin typeface="Verdana" pitchFamily="34" charset="0"/>
                        </a:rPr>
                        <a:t>Acqua dolce e marina</a:t>
                      </a:r>
                      <a:endParaRPr kumimoji="0" lang="en-GB" sz="1300" b="1" i="0" u="none" strike="noStrike" cap="none" normalizeH="0" baseline="0" dirty="0" smtClean="0">
                        <a:ln>
                          <a:noFill/>
                        </a:ln>
                        <a:solidFill>
                          <a:schemeClr val="tx1"/>
                        </a:solidFill>
                        <a:effectLst>
                          <a:outerShdw blurRad="38100" dist="38100" dir="2700000" algn="tl">
                            <a:srgbClr val="FFFFFF"/>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179512" y="274638"/>
            <a:ext cx="8712968" cy="1143000"/>
          </a:xfrm>
        </p:spPr>
        <p:txBody>
          <a:bodyPr/>
          <a:lstStyle/>
          <a:p>
            <a:r>
              <a:rPr lang="it-IT" sz="5400" b="1" i="1" dirty="0" err="1" smtClean="0">
                <a:latin typeface="+mn-lt"/>
              </a:rPr>
              <a:t>Ecoindicator</a:t>
            </a:r>
            <a:r>
              <a:rPr lang="it-IT" sz="5400" b="1" i="1" dirty="0" smtClean="0">
                <a:latin typeface="+mn-lt"/>
              </a:rPr>
              <a:t> 99</a:t>
            </a:r>
          </a:p>
        </p:txBody>
      </p:sp>
      <p:sp>
        <p:nvSpPr>
          <p:cNvPr id="172035" name="Rectangle 3"/>
          <p:cNvSpPr>
            <a:spLocks noGrp="1" noChangeArrowheads="1"/>
          </p:cNvSpPr>
          <p:nvPr>
            <p:ph type="body" idx="1"/>
          </p:nvPr>
        </p:nvSpPr>
        <p:spPr>
          <a:xfrm>
            <a:off x="179512" y="1600201"/>
            <a:ext cx="8712968" cy="3412976"/>
          </a:xfrm>
        </p:spPr>
        <p:txBody>
          <a:bodyPr/>
          <a:lstStyle/>
          <a:p>
            <a:pPr indent="20638">
              <a:lnSpc>
                <a:spcPct val="80000"/>
              </a:lnSpc>
              <a:buFont typeface="Wingdings" pitchFamily="2" charset="2"/>
              <a:buNone/>
            </a:pPr>
            <a:r>
              <a:rPr lang="it-IT" sz="2800" dirty="0" smtClean="0"/>
              <a:t>L</a:t>
            </a:r>
            <a:r>
              <a:rPr lang="it-IT" sz="2800" i="1" dirty="0" smtClean="0"/>
              <a:t>’</a:t>
            </a:r>
            <a:r>
              <a:rPr lang="it-IT" sz="2800" i="1" dirty="0" err="1" smtClean="0"/>
              <a:t>Ecoindicator</a:t>
            </a:r>
            <a:r>
              <a:rPr lang="it-IT" sz="2800" i="1" dirty="0" smtClean="0"/>
              <a:t> 99</a:t>
            </a:r>
            <a:r>
              <a:rPr lang="it-IT" sz="2800" dirty="0" smtClean="0"/>
              <a:t> è un metodo </a:t>
            </a:r>
            <a:r>
              <a:rPr lang="it-IT" sz="2800" i="1" dirty="0" err="1" smtClean="0"/>
              <a:t>damage</a:t>
            </a:r>
            <a:r>
              <a:rPr lang="it-IT" sz="2800" i="1" dirty="0" smtClean="0"/>
              <a:t> </a:t>
            </a:r>
            <a:r>
              <a:rPr lang="it-IT" sz="2800" i="1" dirty="0" err="1" smtClean="0"/>
              <a:t>oriented</a:t>
            </a:r>
            <a:r>
              <a:rPr lang="it-IT" sz="2800" i="1" dirty="0" smtClean="0"/>
              <a:t>.</a:t>
            </a:r>
          </a:p>
          <a:p>
            <a:pPr indent="20638">
              <a:lnSpc>
                <a:spcPct val="80000"/>
              </a:lnSpc>
              <a:buFont typeface="Wingdings" pitchFamily="2" charset="2"/>
              <a:buNone/>
            </a:pPr>
            <a:r>
              <a:rPr lang="it-IT" sz="2800" dirty="0" smtClean="0"/>
              <a:t>Esprime gli impatti in tre macro-categorie di danno, che racchiudono differenti categorie di impatto.</a:t>
            </a:r>
          </a:p>
          <a:p>
            <a:pPr indent="20638">
              <a:lnSpc>
                <a:spcPct val="80000"/>
              </a:lnSpc>
              <a:buFont typeface="Wingdings" pitchFamily="2" charset="2"/>
              <a:buNone/>
            </a:pPr>
            <a:r>
              <a:rPr lang="it-IT" sz="2800" dirty="0" smtClean="0"/>
              <a:t>Le categorie di danno considerate sono quelle  connesse:</a:t>
            </a:r>
          </a:p>
          <a:p>
            <a:pPr indent="20638">
              <a:lnSpc>
                <a:spcPct val="80000"/>
              </a:lnSpc>
            </a:pPr>
            <a:r>
              <a:rPr lang="it-IT" sz="2800" dirty="0" smtClean="0"/>
              <a:t>alla salute umana (</a:t>
            </a:r>
            <a:r>
              <a:rPr lang="it-IT" sz="2800" i="1" dirty="0" err="1" smtClean="0"/>
              <a:t>Human</a:t>
            </a:r>
            <a:r>
              <a:rPr lang="it-IT" sz="2800" i="1" dirty="0" smtClean="0"/>
              <a:t> </a:t>
            </a:r>
            <a:r>
              <a:rPr lang="it-IT" sz="2800" i="1" dirty="0" err="1" smtClean="0"/>
              <a:t>Health</a:t>
            </a:r>
            <a:r>
              <a:rPr lang="it-IT" sz="2800" i="1" dirty="0" smtClean="0"/>
              <a:t> – HH</a:t>
            </a:r>
            <a:r>
              <a:rPr lang="it-IT" sz="2800" dirty="0" smtClean="0"/>
              <a:t>);</a:t>
            </a:r>
          </a:p>
          <a:p>
            <a:pPr indent="20638">
              <a:lnSpc>
                <a:spcPct val="80000"/>
              </a:lnSpc>
            </a:pPr>
            <a:r>
              <a:rPr lang="it-IT" sz="2800" dirty="0" smtClean="0"/>
              <a:t>alla qualità degli ecosistemi </a:t>
            </a:r>
            <a:r>
              <a:rPr lang="it-IT" sz="2800" i="1" dirty="0" smtClean="0"/>
              <a:t>(</a:t>
            </a:r>
            <a:r>
              <a:rPr lang="it-IT" sz="2800" i="1" dirty="0" err="1" smtClean="0"/>
              <a:t>Ecosystem</a:t>
            </a:r>
            <a:r>
              <a:rPr lang="it-IT" sz="2800" i="1" dirty="0" smtClean="0"/>
              <a:t> </a:t>
            </a:r>
            <a:r>
              <a:rPr lang="it-IT" sz="2800" i="1" dirty="0" err="1" smtClean="0"/>
              <a:t>Quality</a:t>
            </a:r>
            <a:r>
              <a:rPr lang="it-IT" sz="2800" i="1" dirty="0" smtClean="0"/>
              <a:t> – EQ)</a:t>
            </a:r>
            <a:r>
              <a:rPr lang="it-IT" sz="2800" dirty="0" smtClean="0"/>
              <a:t>;</a:t>
            </a:r>
          </a:p>
          <a:p>
            <a:pPr indent="20638">
              <a:lnSpc>
                <a:spcPct val="80000"/>
              </a:lnSpc>
            </a:pPr>
            <a:r>
              <a:rPr lang="it-IT" sz="2800" dirty="0" smtClean="0"/>
              <a:t>alle risorse (</a:t>
            </a:r>
            <a:r>
              <a:rPr lang="it-IT" sz="2800" i="1" dirty="0" err="1" smtClean="0"/>
              <a:t>Resources</a:t>
            </a:r>
            <a:r>
              <a:rPr lang="it-IT" sz="2800" i="1" dirty="0" smtClean="0"/>
              <a:t> – R</a:t>
            </a:r>
            <a:r>
              <a:rPr lang="it-IT" sz="2800"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4200000" scaled="0"/>
          <a:tileRect/>
        </a:gradFill>
        <a:effectLst/>
      </p:bgPr>
    </p:bg>
    <p:spTree>
      <p:nvGrpSpPr>
        <p:cNvPr id="1" name=""/>
        <p:cNvGrpSpPr/>
        <p:nvPr/>
      </p:nvGrpSpPr>
      <p:grpSpPr>
        <a:xfrm>
          <a:off x="0" y="0"/>
          <a:ext cx="0" cy="0"/>
          <a:chOff x="0" y="0"/>
          <a:chExt cx="0" cy="0"/>
        </a:xfrm>
      </p:grpSpPr>
      <p:sp>
        <p:nvSpPr>
          <p:cNvPr id="128003" name="Rectangle 3"/>
          <p:cNvSpPr>
            <a:spLocks noGrp="1" noChangeArrowheads="1"/>
          </p:cNvSpPr>
          <p:nvPr>
            <p:ph type="body" idx="4294967295"/>
          </p:nvPr>
        </p:nvSpPr>
        <p:spPr>
          <a:xfrm>
            <a:off x="201674" y="368522"/>
            <a:ext cx="8748464" cy="5040312"/>
          </a:xfrm>
        </p:spPr>
        <p:txBody>
          <a:bodyPr>
            <a:noAutofit/>
          </a:bodyPr>
          <a:lstStyle/>
          <a:p>
            <a:pPr algn="ctr">
              <a:lnSpc>
                <a:spcPct val="90000"/>
              </a:lnSpc>
              <a:buNone/>
            </a:pPr>
            <a:r>
              <a:rPr lang="it-IT" sz="4800" dirty="0" smtClean="0"/>
              <a:t>Il contesto</a:t>
            </a:r>
          </a:p>
          <a:p>
            <a:pPr>
              <a:lnSpc>
                <a:spcPct val="90000"/>
              </a:lnSpc>
            </a:pPr>
            <a:r>
              <a:rPr lang="it-IT" sz="3600" dirty="0" smtClean="0"/>
              <a:t>maggiore </a:t>
            </a:r>
            <a:r>
              <a:rPr lang="it-IT" sz="3600" dirty="0" smtClean="0"/>
              <a:t>sensibilità delle imprese verso l’ambiente:</a:t>
            </a:r>
          </a:p>
          <a:p>
            <a:pPr lvl="1">
              <a:lnSpc>
                <a:spcPct val="90000"/>
              </a:lnSpc>
            </a:pPr>
            <a:r>
              <a:rPr lang="it-IT" sz="2400" u="sng" dirty="0" smtClean="0"/>
              <a:t>consapevolezza del danno ecologico.</a:t>
            </a:r>
          </a:p>
          <a:p>
            <a:pPr lvl="1">
              <a:lnSpc>
                <a:spcPct val="90000"/>
              </a:lnSpc>
            </a:pPr>
            <a:r>
              <a:rPr lang="it-IT" sz="2400" u="sng" dirty="0" smtClean="0"/>
              <a:t>legislazione sempre più attenta e rigorosa.</a:t>
            </a:r>
          </a:p>
          <a:p>
            <a:pPr lvl="1">
              <a:lnSpc>
                <a:spcPct val="90000"/>
              </a:lnSpc>
            </a:pPr>
            <a:r>
              <a:rPr lang="it-IT" sz="2400" u="sng" dirty="0" smtClean="0">
                <a:solidFill>
                  <a:srgbClr val="FF0000"/>
                </a:solidFill>
              </a:rPr>
              <a:t>occasione di mercato</a:t>
            </a:r>
            <a:r>
              <a:rPr lang="it-IT" sz="2400" u="sng" dirty="0" smtClean="0"/>
              <a:t>. </a:t>
            </a:r>
          </a:p>
          <a:p>
            <a:pPr>
              <a:lnSpc>
                <a:spcPct val="90000"/>
              </a:lnSpc>
            </a:pPr>
            <a:r>
              <a:rPr lang="it-IT" sz="3600" dirty="0" smtClean="0"/>
              <a:t>nuovi strumenti di analisi quali- quantitativa dell'impatto ambientale causato dalla produzione e dal consumo.</a:t>
            </a:r>
          </a:p>
          <a:p>
            <a:pPr>
              <a:lnSpc>
                <a:spcPct val="90000"/>
              </a:lnSpc>
            </a:pPr>
            <a:r>
              <a:rPr lang="it-IT" sz="3600" dirty="0" smtClean="0"/>
              <a:t>bilancio ambientale: elemento più significativo per la raccolta e le elaborazioni delle informazioni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it-IT" b="1" dirty="0" smtClean="0">
                <a:latin typeface="+mn-lt"/>
              </a:rPr>
              <a:t>Schema del </a:t>
            </a:r>
            <a:r>
              <a:rPr lang="it-IT" b="1" dirty="0" err="1" smtClean="0">
                <a:latin typeface="+mn-lt"/>
              </a:rPr>
              <a:t>Damage</a:t>
            </a:r>
            <a:r>
              <a:rPr lang="it-IT" b="1" dirty="0" smtClean="0">
                <a:latin typeface="+mn-lt"/>
              </a:rPr>
              <a:t> </a:t>
            </a:r>
            <a:r>
              <a:rPr lang="it-IT" b="1" dirty="0" err="1" smtClean="0">
                <a:latin typeface="+mn-lt"/>
              </a:rPr>
              <a:t>model</a:t>
            </a:r>
            <a:endParaRPr lang="it-IT" b="1" dirty="0" smtClean="0">
              <a:latin typeface="+mn-lt"/>
            </a:endParaRPr>
          </a:p>
        </p:txBody>
      </p:sp>
      <p:sp>
        <p:nvSpPr>
          <p:cNvPr id="173059" name="Rectangle 3"/>
          <p:cNvSpPr>
            <a:spLocks noGrp="1" noChangeArrowheads="1"/>
          </p:cNvSpPr>
          <p:nvPr>
            <p:ph type="body" idx="1"/>
          </p:nvPr>
        </p:nvSpPr>
        <p:spPr/>
        <p:txBody>
          <a:bodyPr/>
          <a:lstStyle/>
          <a:p>
            <a:pPr>
              <a:buFont typeface="Wingdings" pitchFamily="2" charset="2"/>
              <a:buNone/>
            </a:pPr>
            <a:endParaRPr lang="it-IT" smtClean="0"/>
          </a:p>
        </p:txBody>
      </p:sp>
      <p:pic>
        <p:nvPicPr>
          <p:cNvPr id="173060" name="Picture 4" descr="figura1"/>
          <p:cNvPicPr>
            <a:picLocks noChangeAspect="1" noChangeArrowheads="1"/>
          </p:cNvPicPr>
          <p:nvPr/>
        </p:nvPicPr>
        <p:blipFill>
          <a:blip r:embed="rId3" cstate="print"/>
          <a:srcRect/>
          <a:stretch>
            <a:fillRect/>
          </a:stretch>
        </p:blipFill>
        <p:spPr bwMode="auto">
          <a:xfrm>
            <a:off x="395288" y="1557338"/>
            <a:ext cx="8356600" cy="4679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3"/>
          <p:cNvSpPr>
            <a:spLocks noGrp="1" noChangeArrowheads="1"/>
          </p:cNvSpPr>
          <p:nvPr>
            <p:ph type="body" idx="4294967295"/>
          </p:nvPr>
        </p:nvSpPr>
        <p:spPr>
          <a:xfrm>
            <a:off x="395536" y="1052736"/>
            <a:ext cx="8208912" cy="2503487"/>
          </a:xfrm>
        </p:spPr>
        <p:txBody>
          <a:bodyPr>
            <a:noAutofit/>
          </a:bodyPr>
          <a:lstStyle/>
          <a:p>
            <a:pPr marL="0" indent="20638">
              <a:lnSpc>
                <a:spcPct val="80000"/>
              </a:lnSpc>
              <a:buFont typeface="Wingdings" pitchFamily="2" charset="2"/>
              <a:buNone/>
            </a:pPr>
            <a:r>
              <a:rPr lang="it-IT" sz="3600" dirty="0" smtClean="0"/>
              <a:t>I danni sulla </a:t>
            </a:r>
            <a:r>
              <a:rPr lang="it-IT" sz="3600" b="1" dirty="0" smtClean="0"/>
              <a:t>salute umana</a:t>
            </a:r>
            <a:r>
              <a:rPr lang="it-IT" sz="3600" dirty="0" smtClean="0"/>
              <a:t> sono espressi in DALY (</a:t>
            </a:r>
            <a:r>
              <a:rPr lang="it-IT" sz="3600" dirty="0" err="1" smtClean="0"/>
              <a:t>Disability</a:t>
            </a:r>
            <a:r>
              <a:rPr lang="it-IT" sz="3600" dirty="0" smtClean="0"/>
              <a:t> </a:t>
            </a:r>
            <a:r>
              <a:rPr lang="it-IT" sz="3600" dirty="0" err="1" smtClean="0"/>
              <a:t>Adjusted</a:t>
            </a:r>
            <a:r>
              <a:rPr lang="it-IT" sz="3600" dirty="0" smtClean="0"/>
              <a:t> Life </a:t>
            </a:r>
            <a:r>
              <a:rPr lang="it-IT" sz="3600" dirty="0" err="1" smtClean="0"/>
              <a:t>Years</a:t>
            </a:r>
            <a:r>
              <a:rPr lang="it-IT" sz="3600" dirty="0" smtClean="0"/>
              <a:t>). In questa categoria sono modellati i danni causati da tutte le sostanze che abbiano un impatto sulla respirazione (composti organici ed inorganici), sulla carcinogenesi, sui cambiamenti climatici e sullo strato di ozono; sono comprese in questa categoria anche le radiazioni ionizzanti.</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3"/>
          <p:cNvSpPr>
            <a:spLocks noGrp="1" noChangeArrowheads="1"/>
          </p:cNvSpPr>
          <p:nvPr>
            <p:ph type="body" idx="4294967295"/>
          </p:nvPr>
        </p:nvSpPr>
        <p:spPr>
          <a:xfrm>
            <a:off x="395536" y="620688"/>
            <a:ext cx="8136904" cy="5760640"/>
          </a:xfrm>
        </p:spPr>
        <p:txBody>
          <a:bodyPr>
            <a:normAutofit/>
          </a:bodyPr>
          <a:lstStyle/>
          <a:p>
            <a:pPr marL="0" indent="3175">
              <a:lnSpc>
                <a:spcPct val="80000"/>
              </a:lnSpc>
              <a:buFont typeface="Wingdings" pitchFamily="2" charset="2"/>
              <a:buNone/>
            </a:pPr>
            <a:r>
              <a:rPr lang="it-IT" dirty="0" smtClean="0"/>
              <a:t>I danni alla </a:t>
            </a:r>
            <a:r>
              <a:rPr lang="it-IT" b="1" dirty="0" smtClean="0"/>
              <a:t>qualità degli ecosistemi</a:t>
            </a:r>
            <a:r>
              <a:rPr lang="it-IT" dirty="0" smtClean="0"/>
              <a:t> sono espressi come la percentuale di specie di piante che si stima siano scomparse da una certa area a causa delle mutate condizioni ambientali (PDF*m2*yr, PDF = </a:t>
            </a:r>
            <a:r>
              <a:rPr lang="it-IT" dirty="0" err="1" smtClean="0"/>
              <a:t>Potentially</a:t>
            </a:r>
            <a:r>
              <a:rPr lang="it-IT" dirty="0" smtClean="0"/>
              <a:t> </a:t>
            </a:r>
            <a:r>
              <a:rPr lang="it-IT" dirty="0" err="1" smtClean="0"/>
              <a:t>Disappeared</a:t>
            </a:r>
            <a:r>
              <a:rPr lang="it-IT" dirty="0" smtClean="0"/>
              <a:t> </a:t>
            </a:r>
            <a:r>
              <a:rPr lang="it-IT" dirty="0" err="1" smtClean="0"/>
              <a:t>Fraction</a:t>
            </a:r>
            <a:r>
              <a:rPr lang="it-IT" dirty="0" smtClean="0"/>
              <a:t> </a:t>
            </a:r>
            <a:r>
              <a:rPr lang="it-IT" dirty="0" err="1" smtClean="0"/>
              <a:t>of</a:t>
            </a:r>
            <a:r>
              <a:rPr lang="it-IT" dirty="0" smtClean="0"/>
              <a:t> </a:t>
            </a:r>
            <a:r>
              <a:rPr lang="it-IT" dirty="0" err="1" smtClean="0"/>
              <a:t>plant</a:t>
            </a:r>
            <a:r>
              <a:rPr lang="it-IT" dirty="0" smtClean="0"/>
              <a:t> </a:t>
            </a:r>
            <a:r>
              <a:rPr lang="it-IT" dirty="0" err="1" smtClean="0"/>
              <a:t>species</a:t>
            </a:r>
            <a:r>
              <a:rPr lang="it-IT" dirty="0" smtClean="0"/>
              <a:t>). </a:t>
            </a:r>
          </a:p>
          <a:p>
            <a:pPr marL="0" indent="3175">
              <a:lnSpc>
                <a:spcPct val="80000"/>
              </a:lnSpc>
              <a:buFont typeface="Wingdings" pitchFamily="2" charset="2"/>
              <a:buNone/>
            </a:pPr>
            <a:r>
              <a:rPr lang="it-IT" sz="2400" dirty="0" smtClean="0"/>
              <a:t>In particolare</a:t>
            </a:r>
          </a:p>
          <a:p>
            <a:pPr marL="449263" indent="3175">
              <a:lnSpc>
                <a:spcPct val="80000"/>
              </a:lnSpc>
            </a:pPr>
            <a:r>
              <a:rPr lang="it-IT" sz="2400" dirty="0" smtClean="0"/>
              <a:t>l’</a:t>
            </a:r>
            <a:r>
              <a:rPr lang="it-IT" sz="2400" dirty="0" err="1" smtClean="0"/>
              <a:t>ecotossicità</a:t>
            </a:r>
            <a:r>
              <a:rPr lang="it-IT" sz="2400" dirty="0" smtClean="0"/>
              <a:t> è espressa come la percentuale di specie che vivono in una certa area in condizioni di stress. (PDF*m2*year/kg di emissione).</a:t>
            </a:r>
          </a:p>
          <a:p>
            <a:pPr marL="449263" indent="3175">
              <a:lnSpc>
                <a:spcPct val="80000"/>
              </a:lnSpc>
            </a:pPr>
            <a:r>
              <a:rPr lang="it-IT" sz="2400" dirty="0" smtClean="0"/>
              <a:t>l’acidificazione e l’eutrofizzazione sono trattate in una singola categoria di impatto e vengono modellate utilizzando delle specie target. </a:t>
            </a:r>
          </a:p>
          <a:p>
            <a:pPr marL="449263" indent="3175">
              <a:lnSpc>
                <a:spcPct val="80000"/>
              </a:lnSpc>
            </a:pPr>
            <a:r>
              <a:rPr lang="it-IT" sz="2400" dirty="0" smtClean="0"/>
              <a:t>Il </a:t>
            </a:r>
            <a:r>
              <a:rPr lang="it-IT" sz="2400" dirty="0" err="1" smtClean="0"/>
              <a:t>land</a:t>
            </a:r>
            <a:r>
              <a:rPr lang="it-IT" sz="2400" dirty="0" smtClean="0"/>
              <a:t> </a:t>
            </a:r>
            <a:r>
              <a:rPr lang="it-IT" sz="2400" dirty="0" err="1" smtClean="0"/>
              <a:t>use</a:t>
            </a:r>
            <a:r>
              <a:rPr lang="it-IT" sz="2400" dirty="0" smtClean="0"/>
              <a:t> è basato sulla presenza/assenza di piante,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3"/>
          <p:cNvSpPr>
            <a:spLocks noGrp="1" noChangeArrowheads="1"/>
          </p:cNvSpPr>
          <p:nvPr>
            <p:ph type="body" idx="4294967295"/>
          </p:nvPr>
        </p:nvSpPr>
        <p:spPr>
          <a:xfrm>
            <a:off x="251520" y="836712"/>
            <a:ext cx="8496944" cy="3600400"/>
          </a:xfrm>
        </p:spPr>
        <p:txBody>
          <a:bodyPr>
            <a:normAutofit/>
          </a:bodyPr>
          <a:lstStyle/>
          <a:p>
            <a:pPr marL="0" indent="20638">
              <a:buFont typeface="Wingdings" pitchFamily="2" charset="2"/>
              <a:buNone/>
            </a:pPr>
            <a:r>
              <a:rPr lang="it-IT" sz="3600" dirty="0" smtClean="0"/>
              <a:t>I danni sulle </a:t>
            </a:r>
            <a:r>
              <a:rPr lang="it-IT" sz="3600" b="1" dirty="0" smtClean="0"/>
              <a:t>risorse</a:t>
            </a:r>
            <a:r>
              <a:rPr lang="it-IT" sz="3600" i="1" dirty="0" smtClean="0"/>
              <a:t> </a:t>
            </a:r>
            <a:r>
              <a:rPr lang="it-IT" sz="3600" dirty="0" smtClean="0"/>
              <a:t>comprendono l’estrazione e l’utilizzo di risorse minerarie e di combustibili. L’impatto su questa categoria viene quantificato in termini di maggior energia necessaria per le estrazioni future (MJ surplus </a:t>
            </a:r>
            <a:r>
              <a:rPr lang="it-IT" sz="3600" dirty="0" err="1" smtClean="0"/>
              <a:t>energy</a:t>
            </a:r>
            <a:r>
              <a:rPr lang="it-IT" sz="3600" dirty="0" smtClean="0"/>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3"/>
          <p:cNvSpPr>
            <a:spLocks noGrp="1" noChangeArrowheads="1"/>
          </p:cNvSpPr>
          <p:nvPr>
            <p:ph type="body" idx="1"/>
          </p:nvPr>
        </p:nvSpPr>
        <p:spPr>
          <a:xfrm>
            <a:off x="251520" y="692696"/>
            <a:ext cx="8712968" cy="5016500"/>
          </a:xfrm>
        </p:spPr>
        <p:txBody>
          <a:bodyPr>
            <a:noAutofit/>
          </a:bodyPr>
          <a:lstStyle/>
          <a:p>
            <a:pPr marL="0" indent="20638" algn="ctr">
              <a:lnSpc>
                <a:spcPct val="80000"/>
              </a:lnSpc>
              <a:buFont typeface="Wingdings" pitchFamily="2" charset="2"/>
              <a:buNone/>
            </a:pPr>
            <a:r>
              <a:rPr lang="it-IT" sz="4400" dirty="0" smtClean="0"/>
              <a:t>Approccio culturale 1</a:t>
            </a:r>
          </a:p>
          <a:p>
            <a:pPr marL="0" indent="20638" algn="ctr">
              <a:lnSpc>
                <a:spcPct val="80000"/>
              </a:lnSpc>
              <a:buFont typeface="Wingdings" pitchFamily="2" charset="2"/>
              <a:buNone/>
            </a:pPr>
            <a:endParaRPr lang="it-IT" sz="1800" dirty="0" smtClean="0"/>
          </a:p>
          <a:p>
            <a:pPr marL="0" indent="20638" algn="ctr">
              <a:lnSpc>
                <a:spcPct val="80000"/>
              </a:lnSpc>
              <a:buNone/>
            </a:pPr>
            <a:r>
              <a:rPr lang="it-IT" sz="3600" i="1" dirty="0" err="1" smtClean="0"/>
              <a:t>Individual</a:t>
            </a:r>
            <a:r>
              <a:rPr lang="it-IT" sz="3600" i="1" dirty="0" smtClean="0"/>
              <a:t> </a:t>
            </a:r>
            <a:r>
              <a:rPr lang="it-IT" sz="3600" i="1" dirty="0" err="1" smtClean="0"/>
              <a:t>perspective</a:t>
            </a:r>
            <a:r>
              <a:rPr lang="it-IT" sz="3600" i="1" dirty="0" smtClean="0"/>
              <a:t> – I</a:t>
            </a:r>
            <a:r>
              <a:rPr lang="it-IT" sz="3600" dirty="0" smtClean="0"/>
              <a:t> </a:t>
            </a:r>
          </a:p>
          <a:p>
            <a:pPr marL="0" indent="20638" algn="ctr">
              <a:lnSpc>
                <a:spcPct val="80000"/>
              </a:lnSpc>
              <a:buNone/>
            </a:pPr>
            <a:r>
              <a:rPr lang="it-IT" sz="3600" dirty="0" smtClean="0"/>
              <a:t>ottimismo tecnologico di breve periodo</a:t>
            </a:r>
          </a:p>
          <a:p>
            <a:pPr marL="0" indent="20638" algn="just">
              <a:lnSpc>
                <a:spcPct val="80000"/>
              </a:lnSpc>
              <a:buNone/>
            </a:pPr>
            <a:r>
              <a:rPr lang="it-IT" sz="3600" dirty="0" smtClean="0"/>
              <a:t> considera solo le </a:t>
            </a:r>
            <a:r>
              <a:rPr lang="it-IT" sz="3600" dirty="0" smtClean="0">
                <a:solidFill>
                  <a:srgbClr val="FF0000"/>
                </a:solidFill>
              </a:rPr>
              <a:t>sostanze i cui effetti dannosi, sul breve periodo </a:t>
            </a:r>
            <a:r>
              <a:rPr lang="it-IT" sz="3600" dirty="0" smtClean="0"/>
              <a:t>(100 anni al massimo), </a:t>
            </a:r>
            <a:r>
              <a:rPr lang="it-IT" sz="3600" dirty="0" smtClean="0">
                <a:solidFill>
                  <a:srgbClr val="FF0000"/>
                </a:solidFill>
              </a:rPr>
              <a:t>sono dimostrati</a:t>
            </a:r>
            <a:r>
              <a:rPr lang="it-IT" sz="3600" dirty="0" smtClean="0"/>
              <a:t>; assume inoltre che </a:t>
            </a:r>
            <a:r>
              <a:rPr lang="it-IT" sz="3600" dirty="0" smtClean="0">
                <a:solidFill>
                  <a:srgbClr val="FF0000"/>
                </a:solidFill>
              </a:rPr>
              <a:t>l’adozione di opportune tecnologie e lo sviluppo economico possano risolvere tutti i problemi ambientali.</a:t>
            </a:r>
          </a:p>
          <a:p>
            <a:pPr marL="0" indent="20638" algn="ctr">
              <a:lnSpc>
                <a:spcPct val="80000"/>
              </a:lnSpc>
              <a:buNone/>
            </a:pPr>
            <a:r>
              <a:rPr lang="it-IT" sz="3600" dirty="0" smtClean="0"/>
              <a:t>  </a:t>
            </a:r>
            <a:r>
              <a:rPr lang="it-IT" sz="3600" i="1" dirty="0" smtClean="0"/>
              <a:t>HH </a:t>
            </a:r>
            <a:r>
              <a:rPr lang="it-IT" sz="3600" dirty="0" smtClean="0"/>
              <a:t> 40 % - </a:t>
            </a:r>
            <a:r>
              <a:rPr lang="it-IT" sz="3600" i="1" dirty="0" smtClean="0"/>
              <a:t>EQ</a:t>
            </a:r>
            <a:r>
              <a:rPr lang="it-IT" sz="3600" dirty="0" smtClean="0"/>
              <a:t>  40 % - </a:t>
            </a:r>
            <a:r>
              <a:rPr lang="it-IT" sz="3600" i="1" dirty="0" smtClean="0"/>
              <a:t>R</a:t>
            </a:r>
            <a:r>
              <a:rPr lang="it-IT" sz="3600" dirty="0" smtClean="0"/>
              <a:t> 20 % </a:t>
            </a:r>
            <a:endParaRPr lang="it-IT" sz="3600" i="1"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251520" y="692696"/>
            <a:ext cx="8712968" cy="5016500"/>
          </a:xfrm>
          <a:prstGeom prst="rect">
            <a:avLst/>
          </a:prstGeom>
        </p:spPr>
        <p:txBody>
          <a:bodyPr>
            <a:noAutofit/>
          </a:bodyPr>
          <a:lstStyle/>
          <a:p>
            <a:pPr marL="0" marR="0" lvl="0" indent="20638"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it-IT" sz="4400" b="0" i="0" u="none" strike="noStrike" kern="1200" cap="none" spc="0" normalizeH="0" baseline="0" noProof="0" dirty="0" smtClean="0">
                <a:ln>
                  <a:noFill/>
                </a:ln>
                <a:solidFill>
                  <a:schemeClr val="tx1"/>
                </a:solidFill>
                <a:effectLst/>
                <a:uLnTx/>
                <a:uFillTx/>
                <a:latin typeface="+mn-lt"/>
                <a:ea typeface="+mn-ea"/>
                <a:cs typeface="+mn-cs"/>
              </a:rPr>
              <a:t>Approccio culturale 2</a:t>
            </a:r>
          </a:p>
          <a:p>
            <a:pPr indent="20638" algn="ctr">
              <a:lnSpc>
                <a:spcPct val="80000"/>
              </a:lnSpc>
              <a:spcBef>
                <a:spcPct val="20000"/>
              </a:spcBef>
            </a:pPr>
            <a:r>
              <a:rPr lang="it-IT" sz="3600" i="1" dirty="0" err="1" smtClean="0"/>
              <a:t>Hierarchical</a:t>
            </a:r>
            <a:r>
              <a:rPr lang="it-IT" sz="3600" i="1" dirty="0" smtClean="0"/>
              <a:t> </a:t>
            </a:r>
            <a:r>
              <a:rPr lang="it-IT" sz="3600" i="1" dirty="0" err="1" smtClean="0"/>
              <a:t>perspective</a:t>
            </a:r>
            <a:r>
              <a:rPr lang="it-IT" sz="3600" dirty="0" smtClean="0"/>
              <a:t> </a:t>
            </a:r>
            <a:r>
              <a:rPr lang="it-IT" sz="3600" i="1" dirty="0" smtClean="0"/>
              <a:t>– H </a:t>
            </a:r>
          </a:p>
          <a:p>
            <a:pPr indent="20638" algn="ctr">
              <a:lnSpc>
                <a:spcPct val="80000"/>
              </a:lnSpc>
              <a:spcBef>
                <a:spcPct val="20000"/>
              </a:spcBef>
            </a:pPr>
            <a:r>
              <a:rPr lang="it-IT" sz="3600" i="1" dirty="0" smtClean="0"/>
              <a:t>(ottimismo tecnologico di lungo periodo)</a:t>
            </a:r>
          </a:p>
          <a:p>
            <a:pPr indent="20638" algn="just">
              <a:lnSpc>
                <a:spcPct val="80000"/>
              </a:lnSpc>
              <a:spcBef>
                <a:spcPct val="20000"/>
              </a:spcBef>
            </a:pPr>
            <a:r>
              <a:rPr lang="it-IT" sz="3600" dirty="0" smtClean="0"/>
              <a:t> </a:t>
            </a:r>
            <a:r>
              <a:rPr lang="it-IT" sz="3600" dirty="0" smtClean="0">
                <a:solidFill>
                  <a:srgbClr val="FF0000"/>
                </a:solidFill>
              </a:rPr>
              <a:t>considera tutte le sostanze sui cui effetti dannosi c’è consenso</a:t>
            </a:r>
            <a:r>
              <a:rPr lang="it-IT" sz="3600" dirty="0" smtClean="0"/>
              <a:t>, anche se non sono dimostrati, e si esplicano sul medio/lungo periodo; assume inoltre che i problemi ambientali </a:t>
            </a:r>
            <a:r>
              <a:rPr lang="it-IT" sz="3600" dirty="0" smtClean="0">
                <a:solidFill>
                  <a:srgbClr val="FF0000"/>
                </a:solidFill>
              </a:rPr>
              <a:t>possano essere risolti attraverso adeguate scelte politiche.  </a:t>
            </a:r>
          </a:p>
          <a:p>
            <a:pPr indent="20638" algn="ctr">
              <a:lnSpc>
                <a:spcPct val="80000"/>
              </a:lnSpc>
              <a:spcBef>
                <a:spcPct val="20000"/>
              </a:spcBef>
            </a:pPr>
            <a:r>
              <a:rPr lang="it-IT" sz="3600" i="1" dirty="0" smtClean="0"/>
              <a:t>HH </a:t>
            </a:r>
            <a:r>
              <a:rPr lang="it-IT" sz="3600" dirty="0" smtClean="0"/>
              <a:t>30 % - </a:t>
            </a:r>
            <a:r>
              <a:rPr lang="it-IT" sz="3600" i="1" dirty="0" smtClean="0"/>
              <a:t>EQ</a:t>
            </a:r>
            <a:r>
              <a:rPr lang="it-IT" sz="3600" dirty="0" smtClean="0"/>
              <a:t> 50 % - </a:t>
            </a:r>
            <a:r>
              <a:rPr lang="it-IT" sz="3600" i="1" dirty="0" smtClean="0"/>
              <a:t>R </a:t>
            </a:r>
            <a:r>
              <a:rPr lang="it-IT" sz="3600" dirty="0" smtClean="0"/>
              <a:t>20 % </a:t>
            </a:r>
            <a:endParaRPr lang="it-IT" sz="3600" i="1" dirty="0" smtClean="0"/>
          </a:p>
          <a:p>
            <a:pPr marL="0" marR="0" lvl="0" indent="20638" algn="ctr" defTabSz="914400" rtl="0" eaLnBrk="1" fontAlgn="auto" latinLnBrk="0" hangingPunct="1">
              <a:lnSpc>
                <a:spcPct val="80000"/>
              </a:lnSpc>
              <a:spcBef>
                <a:spcPct val="20000"/>
              </a:spcBef>
              <a:spcAft>
                <a:spcPts val="0"/>
              </a:spcAft>
              <a:buClrTx/>
              <a:buSzTx/>
              <a:buFont typeface="Wingdings" pitchFamily="2" charset="2"/>
              <a:buNone/>
              <a:tabLst/>
              <a:defRPr/>
            </a:pPr>
            <a:endParaRPr kumimoji="0" lang="it-IT" sz="4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20638" algn="ctr" defTabSz="914400" rtl="0" eaLnBrk="1" fontAlgn="auto" latinLnBrk="0" hangingPunct="1">
              <a:lnSpc>
                <a:spcPct val="80000"/>
              </a:lnSpc>
              <a:spcBef>
                <a:spcPct val="20000"/>
              </a:spcBef>
              <a:spcAft>
                <a:spcPts val="0"/>
              </a:spcAft>
              <a:buClrTx/>
              <a:buSzTx/>
              <a:buFont typeface="Wingdings" pitchFamily="2" charset="2"/>
              <a:buNone/>
              <a:tabLst/>
              <a:defRPr/>
            </a:pPr>
            <a:endParaRPr kumimoji="0" lang="it-IT" sz="4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20638" algn="ctr" defTabSz="914400" rtl="0" eaLnBrk="1" fontAlgn="auto" latinLnBrk="0" hangingPunct="1">
              <a:lnSpc>
                <a:spcPct val="80000"/>
              </a:lnSpc>
              <a:spcBef>
                <a:spcPct val="20000"/>
              </a:spcBef>
              <a:spcAft>
                <a:spcPts val="0"/>
              </a:spcAft>
              <a:buClrTx/>
              <a:buSzTx/>
              <a:buFont typeface="Arial" pitchFamily="34" charset="0"/>
              <a:buNone/>
              <a:tabLst/>
              <a:defRPr/>
            </a:pPr>
            <a:endParaRPr kumimoji="0" lang="it-IT" sz="3600" b="0"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251520" y="692696"/>
            <a:ext cx="8712968" cy="5016500"/>
          </a:xfrm>
          <a:prstGeom prst="rect">
            <a:avLst/>
          </a:prstGeom>
        </p:spPr>
        <p:txBody>
          <a:bodyPr>
            <a:noAutofit/>
          </a:bodyPr>
          <a:lstStyle/>
          <a:p>
            <a:pPr marL="0" marR="0" lvl="0" indent="20638"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it-IT" sz="4400" b="0" i="0" u="none" strike="noStrike" kern="1200" cap="none" spc="0" normalizeH="0" baseline="0" noProof="0" dirty="0" smtClean="0">
                <a:ln>
                  <a:noFill/>
                </a:ln>
                <a:solidFill>
                  <a:schemeClr val="tx1"/>
                </a:solidFill>
                <a:effectLst/>
                <a:uLnTx/>
                <a:uFillTx/>
                <a:latin typeface="+mn-lt"/>
                <a:ea typeface="+mn-ea"/>
                <a:cs typeface="+mn-cs"/>
              </a:rPr>
              <a:t>Approccio culturale 1</a:t>
            </a:r>
          </a:p>
          <a:p>
            <a:pPr indent="20638" algn="ctr">
              <a:lnSpc>
                <a:spcPct val="80000"/>
              </a:lnSpc>
              <a:spcBef>
                <a:spcPct val="20000"/>
              </a:spcBef>
            </a:pPr>
            <a:r>
              <a:rPr lang="it-IT" sz="3600" i="1" dirty="0" err="1" smtClean="0"/>
              <a:t>Egalitarian</a:t>
            </a:r>
            <a:r>
              <a:rPr lang="it-IT" sz="3600" i="1" dirty="0" smtClean="0"/>
              <a:t> </a:t>
            </a:r>
            <a:r>
              <a:rPr lang="it-IT" sz="3600" i="1" dirty="0" err="1" smtClean="0"/>
              <a:t>perspective</a:t>
            </a:r>
            <a:r>
              <a:rPr lang="it-IT" sz="3600" i="1" dirty="0" smtClean="0"/>
              <a:t> – E </a:t>
            </a:r>
          </a:p>
          <a:p>
            <a:pPr indent="20638" algn="ctr">
              <a:lnSpc>
                <a:spcPct val="80000"/>
              </a:lnSpc>
              <a:spcBef>
                <a:spcPct val="20000"/>
              </a:spcBef>
            </a:pPr>
            <a:r>
              <a:rPr lang="it-IT" sz="3600" i="1" dirty="0" smtClean="0"/>
              <a:t>(eco-catastrofismo)</a:t>
            </a:r>
            <a:endParaRPr lang="it-IT" sz="3600" dirty="0" smtClean="0"/>
          </a:p>
          <a:p>
            <a:pPr indent="20638" algn="just">
              <a:lnSpc>
                <a:spcPct val="80000"/>
              </a:lnSpc>
              <a:spcBef>
                <a:spcPct val="20000"/>
              </a:spcBef>
            </a:pPr>
            <a:r>
              <a:rPr lang="it-IT" sz="3600" dirty="0" smtClean="0"/>
              <a:t> considera tutte le sostanze che possono provocare effetti dannosi, anche se su tali effetti non c’è consenso, e li considera sul lungo periodo. Presupposto teorico: i problemi ambientali sono difficilmente risolvibili e possono portare a catastrofi. </a:t>
            </a:r>
          </a:p>
          <a:p>
            <a:pPr indent="20638" algn="ctr">
              <a:lnSpc>
                <a:spcPct val="80000"/>
              </a:lnSpc>
              <a:spcBef>
                <a:spcPct val="20000"/>
              </a:spcBef>
            </a:pPr>
            <a:r>
              <a:rPr lang="it-IT" sz="3600" i="1" dirty="0" smtClean="0"/>
              <a:t>HH </a:t>
            </a:r>
            <a:r>
              <a:rPr lang="it-IT" sz="3600" dirty="0" smtClean="0"/>
              <a:t>25 % - </a:t>
            </a:r>
            <a:r>
              <a:rPr lang="it-IT" sz="3600" i="1" dirty="0" smtClean="0"/>
              <a:t>EQ</a:t>
            </a:r>
            <a:r>
              <a:rPr lang="it-IT" sz="3600" dirty="0" smtClean="0"/>
              <a:t> 55 % - R 20%..</a:t>
            </a:r>
          </a:p>
          <a:p>
            <a:pPr marL="0" marR="0" lvl="0" indent="20638" algn="ctr" defTabSz="914400" rtl="0" eaLnBrk="1" fontAlgn="auto" latinLnBrk="0" hangingPunct="1">
              <a:lnSpc>
                <a:spcPct val="80000"/>
              </a:lnSpc>
              <a:spcBef>
                <a:spcPct val="20000"/>
              </a:spcBef>
              <a:spcAft>
                <a:spcPts val="0"/>
              </a:spcAft>
              <a:buClrTx/>
              <a:buSzTx/>
              <a:buFont typeface="Wingdings" pitchFamily="2" charset="2"/>
              <a:buNone/>
              <a:tabLst/>
              <a:defRPr/>
            </a:pPr>
            <a:endParaRPr kumimoji="0" lang="it-IT" sz="4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20638" algn="ctr" defTabSz="914400" rtl="0" eaLnBrk="1" fontAlgn="auto" latinLnBrk="0" hangingPunct="1">
              <a:lnSpc>
                <a:spcPct val="80000"/>
              </a:lnSpc>
              <a:spcBef>
                <a:spcPct val="20000"/>
              </a:spcBef>
              <a:spcAft>
                <a:spcPts val="0"/>
              </a:spcAft>
              <a:buClrTx/>
              <a:buSzTx/>
              <a:buFont typeface="Wingdings" pitchFamily="2" charset="2"/>
              <a:buNone/>
              <a:tabLst/>
              <a:defRPr/>
            </a:pPr>
            <a:endParaRPr kumimoji="0" lang="it-IT" sz="4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normAutofit/>
          </a:bodyPr>
          <a:lstStyle/>
          <a:p>
            <a:r>
              <a:rPr lang="it-IT" b="1" dirty="0" smtClean="0">
                <a:latin typeface="+mn-lt"/>
              </a:rPr>
              <a:t>CML 2 </a:t>
            </a:r>
            <a:r>
              <a:rPr lang="it-IT" b="1" dirty="0" err="1" smtClean="0">
                <a:latin typeface="+mn-lt"/>
              </a:rPr>
              <a:t>Baseline</a:t>
            </a:r>
            <a:r>
              <a:rPr lang="it-IT" b="1" dirty="0" smtClean="0">
                <a:latin typeface="+mn-lt"/>
              </a:rPr>
              <a:t> 2000</a:t>
            </a:r>
            <a:endParaRPr lang="it-IT" b="1" i="1" dirty="0" smtClean="0">
              <a:latin typeface="+mn-lt"/>
            </a:endParaRPr>
          </a:p>
        </p:txBody>
      </p:sp>
      <p:sp>
        <p:nvSpPr>
          <p:cNvPr id="178179" name="Rectangle 3"/>
          <p:cNvSpPr>
            <a:spLocks noGrp="1" noChangeArrowheads="1"/>
          </p:cNvSpPr>
          <p:nvPr>
            <p:ph type="body" idx="1"/>
          </p:nvPr>
        </p:nvSpPr>
        <p:spPr>
          <a:xfrm>
            <a:off x="0" y="1571625"/>
            <a:ext cx="9144000" cy="4554538"/>
          </a:xfrm>
        </p:spPr>
        <p:txBody>
          <a:bodyPr/>
          <a:lstStyle/>
          <a:p>
            <a:pPr indent="20638">
              <a:buFont typeface="Wingdings" pitchFamily="2" charset="2"/>
              <a:buNone/>
            </a:pPr>
            <a:r>
              <a:rPr lang="it-IT" sz="4000" dirty="0" smtClean="0"/>
              <a:t>Il metodo ha un approccio </a:t>
            </a:r>
            <a:r>
              <a:rPr lang="it-IT" sz="4000" i="1" dirty="0" err="1" smtClean="0">
                <a:solidFill>
                  <a:srgbClr val="FF0000"/>
                </a:solidFill>
              </a:rPr>
              <a:t>problem-oriented</a:t>
            </a:r>
            <a:r>
              <a:rPr lang="it-IT" sz="4000" i="1" dirty="0" smtClean="0"/>
              <a:t>, </a:t>
            </a:r>
            <a:r>
              <a:rPr lang="it-IT" sz="4000" dirty="0" smtClean="0"/>
              <a:t>ed è basato su una lista di</a:t>
            </a:r>
            <a:r>
              <a:rPr lang="it-IT" sz="4000" i="1" dirty="0" smtClean="0"/>
              <a:t> </a:t>
            </a:r>
            <a:r>
              <a:rPr lang="it-IT" sz="4000" dirty="0" smtClean="0"/>
              <a:t>categorie di impatto e sugli effetti che queste hanno nei diversi ambiti.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33"/>
          <p:cNvSpPr>
            <a:spLocks noChangeArrowheads="1"/>
          </p:cNvSpPr>
          <p:nvPr/>
        </p:nvSpPr>
        <p:spPr bwMode="auto">
          <a:xfrm>
            <a:off x="250825" y="559227"/>
            <a:ext cx="8569325" cy="5755422"/>
          </a:xfrm>
          <a:prstGeom prst="rect">
            <a:avLst/>
          </a:prstGeom>
          <a:noFill/>
          <a:ln w="9525">
            <a:noFill/>
            <a:miter lim="800000"/>
            <a:headEnd/>
            <a:tailEnd/>
          </a:ln>
        </p:spPr>
        <p:txBody>
          <a:bodyPr anchor="ctr">
            <a:spAutoFit/>
          </a:bodyPr>
          <a:lstStyle/>
          <a:p>
            <a:pPr algn="ctr"/>
            <a:r>
              <a:rPr lang="it-IT" sz="4000" i="1" dirty="0"/>
              <a:t>Riduzione delle risorse non </a:t>
            </a:r>
            <a:r>
              <a:rPr lang="it-IT" sz="4000" i="1" dirty="0" smtClean="0"/>
              <a:t>rinnovabili</a:t>
            </a:r>
          </a:p>
          <a:p>
            <a:pPr algn="ctr"/>
            <a:r>
              <a:rPr lang="it-IT" sz="4000" i="1" dirty="0" smtClean="0"/>
              <a:t> </a:t>
            </a:r>
            <a:r>
              <a:rPr lang="it-IT" sz="4000" i="1" dirty="0"/>
              <a:t>(</a:t>
            </a:r>
            <a:r>
              <a:rPr lang="it-IT" sz="4000" i="1" dirty="0" err="1"/>
              <a:t>Depletion</a:t>
            </a:r>
            <a:r>
              <a:rPr lang="it-IT" sz="4000" i="1" dirty="0"/>
              <a:t> </a:t>
            </a:r>
            <a:r>
              <a:rPr lang="it-IT" sz="4000" i="1" dirty="0" err="1"/>
              <a:t>of</a:t>
            </a:r>
            <a:r>
              <a:rPr lang="it-IT" sz="4000" i="1" dirty="0"/>
              <a:t> </a:t>
            </a:r>
            <a:r>
              <a:rPr lang="it-IT" sz="4000" i="1" dirty="0" err="1"/>
              <a:t>abiotic</a:t>
            </a:r>
            <a:r>
              <a:rPr lang="it-IT" sz="4000" i="1" dirty="0"/>
              <a:t> </a:t>
            </a:r>
            <a:r>
              <a:rPr lang="it-IT" sz="4000" i="1" dirty="0" err="1"/>
              <a:t>resources</a:t>
            </a:r>
            <a:r>
              <a:rPr lang="it-IT" sz="4000" i="1" dirty="0"/>
              <a:t>) </a:t>
            </a:r>
            <a:endParaRPr lang="it-IT" sz="4000" dirty="0"/>
          </a:p>
          <a:p>
            <a:pPr algn="just"/>
            <a:r>
              <a:rPr lang="it-IT" sz="3200" dirty="0"/>
              <a:t>È una categoria legata alla protezione del benessere dell’uomo e, in generale, degli ecosistemi, si relaziona </a:t>
            </a:r>
            <a:r>
              <a:rPr lang="it-IT" sz="3200" dirty="0">
                <a:solidFill>
                  <a:srgbClr val="FF0000"/>
                </a:solidFill>
              </a:rPr>
              <a:t>all’estrazione di combustibili minerali e fossili necessari alle esigenze energetiche del sistema analizzato</a:t>
            </a:r>
            <a:r>
              <a:rPr lang="it-IT" sz="3200" dirty="0"/>
              <a:t>. L’ </a:t>
            </a:r>
            <a:r>
              <a:rPr lang="it-IT" sz="3200" i="1" dirty="0" err="1"/>
              <a:t>Abiotic</a:t>
            </a:r>
            <a:r>
              <a:rPr lang="it-IT" sz="3200" i="1" dirty="0"/>
              <a:t> </a:t>
            </a:r>
            <a:r>
              <a:rPr lang="it-IT" sz="3200" i="1" dirty="0" err="1"/>
              <a:t>Depletion</a:t>
            </a:r>
            <a:r>
              <a:rPr lang="it-IT" sz="3200" i="1" dirty="0"/>
              <a:t> </a:t>
            </a:r>
            <a:r>
              <a:rPr lang="it-IT" sz="3200" i="1" dirty="0" err="1"/>
              <a:t>Factor</a:t>
            </a:r>
            <a:r>
              <a:rPr lang="it-IT" sz="3200" dirty="0"/>
              <a:t> (ADF) è misurato  da un indice ottenuto dal rapporto fra </a:t>
            </a:r>
            <a:r>
              <a:rPr lang="it-IT" sz="3200" dirty="0">
                <a:solidFill>
                  <a:srgbClr val="FF0000"/>
                </a:solidFill>
              </a:rPr>
              <a:t>kg di Antimonio equivalente rispetto ai kg di combustibili estratti</a:t>
            </a:r>
            <a:r>
              <a:rPr lang="it-IT" sz="3200" dirty="0"/>
              <a:t>. </a:t>
            </a:r>
            <a:r>
              <a:rPr lang="en-GB" sz="3200" dirty="0"/>
              <a:t>La </a:t>
            </a:r>
            <a:r>
              <a:rPr lang="en-GB" sz="3200" dirty="0" err="1"/>
              <a:t>portata</a:t>
            </a:r>
            <a:r>
              <a:rPr lang="en-GB" sz="3200" dirty="0"/>
              <a:t> </a:t>
            </a:r>
            <a:r>
              <a:rPr lang="en-GB" sz="3200" dirty="0" err="1"/>
              <a:t>dell’indicatore</a:t>
            </a:r>
            <a:r>
              <a:rPr lang="en-GB" sz="3200" dirty="0"/>
              <a:t> è </a:t>
            </a:r>
            <a:r>
              <a:rPr lang="en-GB" sz="3200" dirty="0" err="1"/>
              <a:t>su</a:t>
            </a:r>
            <a:r>
              <a:rPr lang="en-GB" sz="3200" dirty="0"/>
              <a:t> </a:t>
            </a:r>
            <a:r>
              <a:rPr lang="en-GB" sz="3200" dirty="0" err="1"/>
              <a:t>scala</a:t>
            </a:r>
            <a:r>
              <a:rPr lang="en-GB" sz="3200" dirty="0"/>
              <a:t> </a:t>
            </a:r>
            <a:r>
              <a:rPr lang="en-GB" sz="3200" dirty="0" err="1"/>
              <a:t>mondiale</a:t>
            </a:r>
            <a:r>
              <a:rPr lang="en-GB" sz="3200" dirty="0"/>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323528" y="620688"/>
            <a:ext cx="8569325" cy="5262979"/>
          </a:xfrm>
          <a:prstGeom prst="rect">
            <a:avLst/>
          </a:prstGeom>
          <a:noFill/>
          <a:ln w="9525">
            <a:noFill/>
            <a:miter lim="800000"/>
            <a:headEnd/>
            <a:tailEnd/>
          </a:ln>
        </p:spPr>
        <p:txBody>
          <a:bodyPr anchor="ctr">
            <a:spAutoFit/>
          </a:bodyPr>
          <a:lstStyle/>
          <a:p>
            <a:pPr algn="ctr"/>
            <a:r>
              <a:rPr lang="it-IT" sz="4000" i="1" dirty="0"/>
              <a:t>Cambiamenti climatici </a:t>
            </a:r>
            <a:endParaRPr lang="it-IT" sz="4000" i="1" dirty="0" smtClean="0"/>
          </a:p>
          <a:p>
            <a:pPr algn="ctr"/>
            <a:r>
              <a:rPr lang="it-IT" sz="4000" i="1" dirty="0" smtClean="0"/>
              <a:t>(</a:t>
            </a:r>
            <a:r>
              <a:rPr lang="it-IT" sz="4000" i="1" dirty="0" err="1"/>
              <a:t>Climate</a:t>
            </a:r>
            <a:r>
              <a:rPr lang="it-IT" sz="4000" i="1" dirty="0"/>
              <a:t> </a:t>
            </a:r>
            <a:r>
              <a:rPr lang="it-IT" sz="4000" i="1" dirty="0" err="1"/>
              <a:t>change</a:t>
            </a:r>
            <a:r>
              <a:rPr lang="it-IT" sz="4000" i="1" dirty="0"/>
              <a:t>) </a:t>
            </a:r>
            <a:endParaRPr lang="it-IT" sz="4000" dirty="0"/>
          </a:p>
          <a:p>
            <a:pPr algn="just"/>
            <a:r>
              <a:rPr lang="it-IT" sz="3200" dirty="0" smtClean="0"/>
              <a:t>possono </a:t>
            </a:r>
            <a:r>
              <a:rPr lang="it-IT" sz="3200" dirty="0"/>
              <a:t>determinare effetti negativi </a:t>
            </a:r>
            <a:r>
              <a:rPr lang="it-IT" sz="3200" dirty="0" smtClean="0"/>
              <a:t>su: </a:t>
            </a:r>
            <a:r>
              <a:rPr lang="it-IT" sz="3200" dirty="0"/>
              <a:t>ecosistemi, </a:t>
            </a:r>
            <a:r>
              <a:rPr lang="it-IT" sz="3200" dirty="0" smtClean="0"/>
              <a:t>salute </a:t>
            </a:r>
            <a:r>
              <a:rPr lang="it-IT" sz="3200" dirty="0"/>
              <a:t>degli uomini, </a:t>
            </a:r>
            <a:r>
              <a:rPr lang="it-IT" sz="3200" dirty="0" smtClean="0"/>
              <a:t>durabilità </a:t>
            </a:r>
            <a:r>
              <a:rPr lang="it-IT" sz="3200" dirty="0"/>
              <a:t>dei materiali </a:t>
            </a:r>
            <a:r>
              <a:rPr lang="it-IT" sz="3200" dirty="0" smtClean="0"/>
              <a:t>presenti. Sono </a:t>
            </a:r>
            <a:r>
              <a:rPr lang="it-IT" sz="3200" dirty="0"/>
              <a:t>correlati alla emissione di “gas serra” (</a:t>
            </a:r>
            <a:r>
              <a:rPr lang="it-IT" sz="3200" i="1" dirty="0" err="1"/>
              <a:t>greenhouse</a:t>
            </a:r>
            <a:r>
              <a:rPr lang="it-IT" sz="3200" i="1" dirty="0"/>
              <a:t> </a:t>
            </a:r>
            <a:r>
              <a:rPr lang="it-IT" sz="3200" i="1" dirty="0" err="1"/>
              <a:t>gases</a:t>
            </a:r>
            <a:r>
              <a:rPr lang="it-IT" sz="3200" dirty="0" smtClean="0"/>
              <a:t>). I </a:t>
            </a:r>
            <a:r>
              <a:rPr lang="it-IT" sz="3200" dirty="0"/>
              <a:t>fattori esprimono il potenziale di riscaldamento del globo nei prossimi 100 anni (GWP100) e sono misurati in kg CO2/kg di emissione. Anche la portata di questo indicatore e su scala mondiale. </a:t>
            </a:r>
            <a:endParaRPr lang="en-GB"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type="body" idx="4294967295"/>
          </p:nvPr>
        </p:nvSpPr>
        <p:spPr>
          <a:xfrm>
            <a:off x="0" y="728663"/>
            <a:ext cx="9144000" cy="5400675"/>
          </a:xfrm>
        </p:spPr>
        <p:txBody>
          <a:bodyPr>
            <a:noAutofit/>
          </a:bodyPr>
          <a:lstStyle/>
          <a:p>
            <a:pPr marL="0" indent="0" algn="ctr">
              <a:lnSpc>
                <a:spcPct val="80000"/>
              </a:lnSpc>
              <a:buFontTx/>
              <a:buNone/>
            </a:pPr>
            <a:r>
              <a:rPr lang="it-IT" dirty="0" smtClean="0"/>
              <a:t>Criterio fondamentale</a:t>
            </a:r>
          </a:p>
          <a:p>
            <a:pPr marL="0" indent="0">
              <a:lnSpc>
                <a:spcPct val="80000"/>
              </a:lnSpc>
              <a:buFontTx/>
              <a:buNone/>
            </a:pPr>
            <a:r>
              <a:rPr lang="it-IT" dirty="0" smtClean="0"/>
              <a:t>Ciclo di vita di un bene:</a:t>
            </a:r>
          </a:p>
          <a:p>
            <a:pPr marL="400050" lvl="1" indent="0">
              <a:lnSpc>
                <a:spcPct val="80000"/>
              </a:lnSpc>
            </a:pPr>
            <a:r>
              <a:rPr lang="it-IT" sz="3200" dirty="0" smtClean="0"/>
              <a:t> </a:t>
            </a:r>
            <a:r>
              <a:rPr lang="it-IT" dirty="0" smtClean="0"/>
              <a:t>estrazione/produzione delle materie prime</a:t>
            </a:r>
          </a:p>
          <a:p>
            <a:pPr marL="400050" lvl="1" indent="0">
              <a:lnSpc>
                <a:spcPct val="80000"/>
              </a:lnSpc>
            </a:pPr>
            <a:r>
              <a:rPr lang="it-IT" dirty="0" smtClean="0"/>
              <a:t> processing</a:t>
            </a:r>
          </a:p>
          <a:p>
            <a:pPr marL="400050" lvl="1" indent="0">
              <a:lnSpc>
                <a:spcPct val="80000"/>
              </a:lnSpc>
            </a:pPr>
            <a:r>
              <a:rPr lang="it-IT" dirty="0" smtClean="0"/>
              <a:t> trasporto</a:t>
            </a:r>
          </a:p>
          <a:p>
            <a:pPr marL="400050" lvl="1" indent="0">
              <a:lnSpc>
                <a:spcPct val="80000"/>
              </a:lnSpc>
            </a:pPr>
            <a:r>
              <a:rPr lang="it-IT" dirty="0" smtClean="0"/>
              <a:t> consumo</a:t>
            </a:r>
          </a:p>
          <a:p>
            <a:pPr marL="400050" lvl="1" indent="0">
              <a:lnSpc>
                <a:spcPct val="80000"/>
              </a:lnSpc>
            </a:pPr>
            <a:r>
              <a:rPr lang="it-IT" dirty="0" smtClean="0"/>
              <a:t> </a:t>
            </a:r>
            <a:r>
              <a:rPr lang="it-IT" dirty="0" err="1" smtClean="0"/>
              <a:t>disposal</a:t>
            </a:r>
            <a:endParaRPr lang="it-IT" dirty="0" smtClean="0"/>
          </a:p>
          <a:p>
            <a:pPr marL="0" indent="0" algn="ctr">
              <a:lnSpc>
                <a:spcPct val="80000"/>
              </a:lnSpc>
              <a:buFontTx/>
              <a:buNone/>
            </a:pPr>
            <a:r>
              <a:rPr lang="it-IT" dirty="0" smtClean="0"/>
              <a:t>Opportunità</a:t>
            </a:r>
          </a:p>
          <a:p>
            <a:pPr marL="0" indent="0">
              <a:lnSpc>
                <a:spcPct val="80000"/>
              </a:lnSpc>
              <a:buFontTx/>
              <a:buNone/>
            </a:pPr>
            <a:r>
              <a:rPr lang="it-IT" dirty="0" smtClean="0"/>
              <a:t>Coinvolgimento culturale del consumatore</a:t>
            </a:r>
          </a:p>
          <a:p>
            <a:pPr marL="400050" lvl="1" indent="0">
              <a:lnSpc>
                <a:spcPct val="80000"/>
              </a:lnSpc>
            </a:pPr>
            <a:r>
              <a:rPr lang="it-IT" sz="3200" dirty="0" smtClean="0"/>
              <a:t> </a:t>
            </a:r>
            <a:r>
              <a:rPr lang="it-IT" dirty="0" smtClean="0"/>
              <a:t>evoluzione della domanda di prodotti ecologici</a:t>
            </a:r>
          </a:p>
          <a:p>
            <a:pPr marL="400050" lvl="1" indent="0">
              <a:lnSpc>
                <a:spcPct val="80000"/>
              </a:lnSpc>
            </a:pPr>
            <a:r>
              <a:rPr lang="it-IT" dirty="0" smtClean="0"/>
              <a:t> pressione per l'emanazione di norme </a:t>
            </a:r>
          </a:p>
          <a:p>
            <a:pPr marL="400050" lvl="1" indent="0">
              <a:lnSpc>
                <a:spcPct val="80000"/>
              </a:lnSpc>
            </a:pPr>
            <a:r>
              <a:rPr lang="it-IT" dirty="0" smtClean="0"/>
              <a:t> utilizzo di strumenti economici a tutela dell'ambiente.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1" name="Rectangle 4"/>
          <p:cNvSpPr>
            <a:spLocks noChangeArrowheads="1"/>
          </p:cNvSpPr>
          <p:nvPr/>
        </p:nvSpPr>
        <p:spPr bwMode="auto">
          <a:xfrm>
            <a:off x="251520" y="345722"/>
            <a:ext cx="8496944" cy="5478423"/>
          </a:xfrm>
          <a:prstGeom prst="rect">
            <a:avLst/>
          </a:prstGeom>
          <a:noFill/>
          <a:ln w="9525">
            <a:noFill/>
            <a:miter lim="800000"/>
            <a:headEnd/>
            <a:tailEnd/>
          </a:ln>
        </p:spPr>
        <p:txBody>
          <a:bodyPr wrap="square" anchor="ctr">
            <a:spAutoFit/>
          </a:bodyPr>
          <a:lstStyle/>
          <a:p>
            <a:pPr algn="ctr"/>
            <a:r>
              <a:rPr lang="it-IT" sz="4000" i="1" dirty="0"/>
              <a:t>Riduzione dello strato di </a:t>
            </a:r>
            <a:r>
              <a:rPr lang="it-IT" sz="4000" i="1" dirty="0" smtClean="0"/>
              <a:t>Ozono</a:t>
            </a:r>
          </a:p>
          <a:p>
            <a:pPr algn="ctr"/>
            <a:r>
              <a:rPr lang="it-IT" sz="4000" i="1" dirty="0" smtClean="0"/>
              <a:t> </a:t>
            </a:r>
            <a:r>
              <a:rPr lang="it-IT" sz="4000" i="1" dirty="0"/>
              <a:t>(</a:t>
            </a:r>
            <a:r>
              <a:rPr lang="it-IT" sz="4000" i="1" dirty="0" err="1"/>
              <a:t>Stratospheric</a:t>
            </a:r>
            <a:r>
              <a:rPr lang="it-IT" sz="4000" i="1" dirty="0"/>
              <a:t> </a:t>
            </a:r>
            <a:r>
              <a:rPr lang="it-IT" sz="4000" i="1" dirty="0" err="1"/>
              <a:t>Ozone</a:t>
            </a:r>
            <a:r>
              <a:rPr lang="it-IT" sz="4000" i="1" dirty="0"/>
              <a:t> </a:t>
            </a:r>
            <a:r>
              <a:rPr lang="it-IT" sz="4000" i="1" dirty="0" err="1"/>
              <a:t>depletion</a:t>
            </a:r>
            <a:r>
              <a:rPr lang="it-IT" sz="4000" i="1" dirty="0" smtClean="0"/>
              <a:t>)</a:t>
            </a:r>
          </a:p>
          <a:p>
            <a:pPr algn="ctr"/>
            <a:r>
              <a:rPr lang="it-IT" sz="1400" i="1" dirty="0" smtClean="0"/>
              <a:t> </a:t>
            </a:r>
            <a:endParaRPr lang="it-IT" sz="1400" dirty="0"/>
          </a:p>
          <a:p>
            <a:pPr algn="just"/>
            <a:r>
              <a:rPr lang="it-IT" sz="3200" dirty="0" smtClean="0"/>
              <a:t>quantità </a:t>
            </a:r>
            <a:r>
              <a:rPr lang="it-IT" sz="3200" dirty="0"/>
              <a:t>sempre maggiore di radiazioni UV-B </a:t>
            </a:r>
            <a:r>
              <a:rPr lang="it-IT" sz="3200" dirty="0" smtClean="0"/>
              <a:t>causa </a:t>
            </a:r>
            <a:r>
              <a:rPr lang="it-IT" sz="3200" dirty="0"/>
              <a:t>effetti nocivi alla salute degli uomini e degli animali, agli ecosistemi terrestri e acquatici, sui cicli biochimici e sui materiali. La caratterizzazione </a:t>
            </a:r>
            <a:r>
              <a:rPr lang="it-IT" sz="3200" dirty="0" smtClean="0"/>
              <a:t>definisce </a:t>
            </a:r>
            <a:r>
              <a:rPr lang="it-IT" sz="3200" dirty="0"/>
              <a:t>il potenziale di riduzione della fascia di ozono dei diversi gas come </a:t>
            </a:r>
            <a:r>
              <a:rPr lang="it-IT" sz="3200" dirty="0">
                <a:solidFill>
                  <a:srgbClr val="FF0000"/>
                </a:solidFill>
              </a:rPr>
              <a:t>rapporto tra i kg di CFC-11 equivalenti emessi ed il totale delle </a:t>
            </a:r>
            <a:r>
              <a:rPr lang="it-IT" sz="3200" dirty="0" smtClean="0">
                <a:solidFill>
                  <a:srgbClr val="FF0000"/>
                </a:solidFill>
              </a:rPr>
              <a:t>emissioni prodotte</a:t>
            </a:r>
            <a:r>
              <a:rPr lang="it-IT" sz="3200" dirty="0">
                <a:solidFill>
                  <a:srgbClr val="FF0000"/>
                </a:solidFill>
              </a:rPr>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idx="4294967295"/>
          </p:nvPr>
        </p:nvSpPr>
        <p:spPr>
          <a:xfrm>
            <a:off x="251520" y="260648"/>
            <a:ext cx="8568952" cy="5688632"/>
          </a:xfrm>
        </p:spPr>
        <p:txBody>
          <a:bodyPr>
            <a:normAutofit/>
          </a:bodyPr>
          <a:lstStyle/>
          <a:p>
            <a:pPr marL="0" indent="20638" algn="ctr">
              <a:lnSpc>
                <a:spcPct val="90000"/>
              </a:lnSpc>
              <a:buFont typeface="Wingdings" pitchFamily="2" charset="2"/>
              <a:buNone/>
            </a:pPr>
            <a:r>
              <a:rPr lang="it-IT" sz="4000" i="1" dirty="0" smtClean="0"/>
              <a:t>Tossicità umana</a:t>
            </a:r>
          </a:p>
          <a:p>
            <a:pPr marL="0" indent="20638" algn="ctr">
              <a:lnSpc>
                <a:spcPct val="90000"/>
              </a:lnSpc>
              <a:buFont typeface="Wingdings" pitchFamily="2" charset="2"/>
              <a:buNone/>
            </a:pPr>
            <a:r>
              <a:rPr lang="it-IT" sz="4000" i="1" dirty="0" smtClean="0"/>
              <a:t>(</a:t>
            </a:r>
            <a:r>
              <a:rPr lang="it-IT" sz="4000" i="1" dirty="0" err="1" smtClean="0"/>
              <a:t>Human</a:t>
            </a:r>
            <a:r>
              <a:rPr lang="it-IT" sz="4000" i="1" dirty="0" smtClean="0"/>
              <a:t> </a:t>
            </a:r>
            <a:r>
              <a:rPr lang="it-IT" sz="4000" i="1" dirty="0" err="1" smtClean="0"/>
              <a:t>toxicity</a:t>
            </a:r>
            <a:r>
              <a:rPr lang="it-IT" sz="4000" i="1" dirty="0" smtClean="0"/>
              <a:t>)</a:t>
            </a:r>
          </a:p>
          <a:p>
            <a:pPr marL="0" indent="20638" algn="ctr">
              <a:lnSpc>
                <a:spcPct val="90000"/>
              </a:lnSpc>
              <a:buFont typeface="Wingdings" pitchFamily="2" charset="2"/>
              <a:buNone/>
            </a:pPr>
            <a:r>
              <a:rPr lang="it-IT" sz="1200" i="1" dirty="0" smtClean="0"/>
              <a:t> </a:t>
            </a:r>
            <a:endParaRPr lang="it-IT" sz="1200" dirty="0" smtClean="0"/>
          </a:p>
          <a:p>
            <a:pPr marL="0" indent="20638" algn="just">
              <a:lnSpc>
                <a:spcPct val="90000"/>
              </a:lnSpc>
              <a:buFont typeface="Wingdings" pitchFamily="2" charset="2"/>
              <a:buNone/>
            </a:pPr>
            <a:r>
              <a:rPr lang="it-IT" dirty="0" smtClean="0"/>
              <a:t>effetti che le sostanza tossiche prodotte hanno sulla salute umana  </a:t>
            </a:r>
            <a:r>
              <a:rPr lang="it-IT" dirty="0" smtClean="0">
                <a:solidFill>
                  <a:srgbClr val="FF0000"/>
                </a:solidFill>
              </a:rPr>
              <a:t>Il fattore di caratterizzazione, potenziale di tossicità umana (HTP</a:t>
            </a:r>
            <a:r>
              <a:rPr lang="it-IT" dirty="0" smtClean="0"/>
              <a:t>), è stato calcolato tenendo conto della speranza di vita degli uomini, dell’esposizione e degli effetti delle sostanze tossiche. Per ogni sostanza tossica l’HTP è espresso dal rapporto tra le </a:t>
            </a:r>
            <a:r>
              <a:rPr lang="it-IT" dirty="0" smtClean="0">
                <a:solidFill>
                  <a:srgbClr val="FF0000"/>
                </a:solidFill>
              </a:rPr>
              <a:t>quantità di 1,4-dicloro-benzene equivalenti ed i kg di emissioni</a:t>
            </a:r>
            <a:r>
              <a:rPr lang="it-IT" dirty="0" smtClean="0"/>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9" name="Rectangle 3"/>
          <p:cNvSpPr>
            <a:spLocks noGrp="1" noChangeArrowheads="1"/>
          </p:cNvSpPr>
          <p:nvPr>
            <p:ph type="body" idx="4294967295"/>
          </p:nvPr>
        </p:nvSpPr>
        <p:spPr>
          <a:xfrm>
            <a:off x="251520" y="0"/>
            <a:ext cx="8640960" cy="6858000"/>
          </a:xfrm>
        </p:spPr>
        <p:txBody>
          <a:bodyPr>
            <a:normAutofit/>
          </a:bodyPr>
          <a:lstStyle/>
          <a:p>
            <a:pPr indent="20638" algn="ctr">
              <a:lnSpc>
                <a:spcPct val="90000"/>
              </a:lnSpc>
              <a:buFont typeface="Wingdings" pitchFamily="2" charset="2"/>
              <a:buNone/>
            </a:pPr>
            <a:r>
              <a:rPr lang="it-IT" sz="3600" i="1" dirty="0" err="1" smtClean="0"/>
              <a:t>Ecotossicità</a:t>
            </a:r>
            <a:r>
              <a:rPr lang="it-IT" sz="3600" i="1" dirty="0" smtClean="0"/>
              <a:t> delle acque interne delle acque marine e terrestre</a:t>
            </a:r>
          </a:p>
          <a:p>
            <a:pPr indent="20638" algn="ctr">
              <a:lnSpc>
                <a:spcPct val="90000"/>
              </a:lnSpc>
              <a:buFont typeface="Wingdings" pitchFamily="2" charset="2"/>
              <a:buNone/>
            </a:pPr>
            <a:r>
              <a:rPr lang="it-IT" sz="2800" i="1" dirty="0" smtClean="0"/>
              <a:t> </a:t>
            </a:r>
            <a:r>
              <a:rPr lang="it-IT" sz="3600" i="1" dirty="0" err="1" smtClean="0"/>
              <a:t>Fresh-water</a:t>
            </a:r>
            <a:r>
              <a:rPr lang="it-IT" sz="3600" i="1" dirty="0" smtClean="0"/>
              <a:t> </a:t>
            </a:r>
            <a:r>
              <a:rPr lang="it-IT" sz="3600" i="1" dirty="0" err="1" smtClean="0"/>
              <a:t>aquatic</a:t>
            </a:r>
            <a:r>
              <a:rPr lang="it-IT" sz="3600" i="1" dirty="0" smtClean="0"/>
              <a:t>, Marine and </a:t>
            </a:r>
            <a:r>
              <a:rPr lang="it-IT" sz="3600" i="1" dirty="0" err="1" smtClean="0"/>
              <a:t>Terrestrial</a:t>
            </a:r>
            <a:r>
              <a:rPr lang="it-IT" sz="3600" i="1" dirty="0" smtClean="0"/>
              <a:t> </a:t>
            </a:r>
            <a:r>
              <a:rPr lang="it-IT" sz="3600" i="1" dirty="0" err="1" smtClean="0"/>
              <a:t>eco-toxicity</a:t>
            </a:r>
            <a:endParaRPr lang="it-IT" sz="3600" i="1" dirty="0" smtClean="0"/>
          </a:p>
          <a:p>
            <a:pPr marL="0" indent="20638" algn="just">
              <a:lnSpc>
                <a:spcPct val="90000"/>
              </a:lnSpc>
              <a:buFont typeface="Wingdings" pitchFamily="2" charset="2"/>
              <a:buNone/>
            </a:pPr>
            <a:r>
              <a:rPr lang="it-IT" dirty="0" smtClean="0"/>
              <a:t>Impatto sui diversi ecosistemi </a:t>
            </a:r>
            <a:r>
              <a:rPr lang="it-IT" dirty="0" smtClean="0">
                <a:solidFill>
                  <a:srgbClr val="FF0000"/>
                </a:solidFill>
              </a:rPr>
              <a:t>dovuto all’emissione di sostanze tossiche nell’aria, acqua e suolo</a:t>
            </a:r>
            <a:r>
              <a:rPr lang="it-IT" dirty="0" smtClean="0"/>
              <a:t>. L’</a:t>
            </a:r>
            <a:r>
              <a:rPr lang="it-IT" dirty="0" err="1" smtClean="0"/>
              <a:t>Eco-tossicità</a:t>
            </a:r>
            <a:r>
              <a:rPr lang="it-IT" dirty="0" smtClean="0"/>
              <a:t> potenziale (FAETP) è stato calcolato tenendo conto della speranza di vita degli uomini, dell’esposizione e degli effetti delle sostanze tossiche,così come il fattore di caratterizzazione è espresso dal </a:t>
            </a:r>
            <a:r>
              <a:rPr lang="it-IT" dirty="0" smtClean="0">
                <a:solidFill>
                  <a:srgbClr val="FF0000"/>
                </a:solidFill>
              </a:rPr>
              <a:t>rapporto tra le quantità di 1,4-dichlorobenzene equivalenti ed i kg di emissioni</a:t>
            </a:r>
            <a:r>
              <a:rPr lang="it-IT" dirty="0" smtClean="0"/>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3" name="Rectangle 3"/>
          <p:cNvSpPr>
            <a:spLocks noGrp="1" noChangeArrowheads="1"/>
          </p:cNvSpPr>
          <p:nvPr>
            <p:ph type="body" idx="4294967295"/>
          </p:nvPr>
        </p:nvSpPr>
        <p:spPr>
          <a:xfrm>
            <a:off x="155235" y="536703"/>
            <a:ext cx="8785100" cy="5472608"/>
          </a:xfrm>
        </p:spPr>
        <p:txBody>
          <a:bodyPr>
            <a:normAutofit/>
          </a:bodyPr>
          <a:lstStyle/>
          <a:p>
            <a:pPr marL="0" indent="20638" algn="ctr">
              <a:lnSpc>
                <a:spcPct val="90000"/>
              </a:lnSpc>
              <a:buFont typeface="Wingdings" pitchFamily="2" charset="2"/>
              <a:buNone/>
            </a:pPr>
            <a:r>
              <a:rPr lang="it-IT" sz="4000" i="1" dirty="0" smtClean="0">
                <a:solidFill>
                  <a:srgbClr val="002060"/>
                </a:solidFill>
              </a:rPr>
              <a:t>Formazione di foto-ossidanti</a:t>
            </a:r>
          </a:p>
          <a:p>
            <a:pPr marL="0" indent="20638" algn="ctr">
              <a:lnSpc>
                <a:spcPct val="90000"/>
              </a:lnSpc>
              <a:buFont typeface="Wingdings" pitchFamily="2" charset="2"/>
              <a:buNone/>
            </a:pPr>
            <a:r>
              <a:rPr lang="it-IT" sz="4000" i="1" dirty="0" smtClean="0">
                <a:solidFill>
                  <a:srgbClr val="002060"/>
                </a:solidFill>
              </a:rPr>
              <a:t> (</a:t>
            </a:r>
            <a:r>
              <a:rPr lang="it-IT" sz="4000" i="1" dirty="0" err="1" smtClean="0">
                <a:solidFill>
                  <a:srgbClr val="002060"/>
                </a:solidFill>
              </a:rPr>
              <a:t>Photo-oxidant</a:t>
            </a:r>
            <a:r>
              <a:rPr lang="it-IT" sz="4000" i="1" dirty="0" smtClean="0">
                <a:solidFill>
                  <a:srgbClr val="002060"/>
                </a:solidFill>
              </a:rPr>
              <a:t> </a:t>
            </a:r>
            <a:r>
              <a:rPr lang="it-IT" sz="4000" i="1" dirty="0" err="1" smtClean="0">
                <a:solidFill>
                  <a:srgbClr val="002060"/>
                </a:solidFill>
              </a:rPr>
              <a:t>formation</a:t>
            </a:r>
            <a:r>
              <a:rPr lang="it-IT" sz="4000" i="1" dirty="0" smtClean="0">
                <a:solidFill>
                  <a:srgbClr val="002060"/>
                </a:solidFill>
              </a:rPr>
              <a:t>) </a:t>
            </a:r>
            <a:endParaRPr lang="it-IT" sz="4000" dirty="0" smtClean="0">
              <a:solidFill>
                <a:srgbClr val="002060"/>
              </a:solidFill>
            </a:endParaRPr>
          </a:p>
          <a:p>
            <a:pPr marL="0" indent="20638" algn="just">
              <a:lnSpc>
                <a:spcPct val="90000"/>
              </a:lnSpc>
              <a:buFont typeface="Wingdings" pitchFamily="2" charset="2"/>
              <a:buNone/>
            </a:pPr>
            <a:r>
              <a:rPr lang="it-IT" dirty="0" smtClean="0">
                <a:solidFill>
                  <a:srgbClr val="002060"/>
                </a:solidFill>
              </a:rPr>
              <a:t>La categoria di impatto, spesso indicata come </a:t>
            </a:r>
            <a:r>
              <a:rPr lang="it-IT" i="1" dirty="0" err="1" smtClean="0">
                <a:solidFill>
                  <a:srgbClr val="002060"/>
                </a:solidFill>
              </a:rPr>
              <a:t>summer</a:t>
            </a:r>
            <a:r>
              <a:rPr lang="it-IT" i="1" dirty="0" smtClean="0">
                <a:solidFill>
                  <a:srgbClr val="002060"/>
                </a:solidFill>
              </a:rPr>
              <a:t> smog</a:t>
            </a:r>
            <a:r>
              <a:rPr lang="it-IT" dirty="0" smtClean="0">
                <a:solidFill>
                  <a:srgbClr val="002060"/>
                </a:solidFill>
              </a:rPr>
              <a:t>, è legata alla formazione di sostanze reattive (in </a:t>
            </a:r>
            <a:r>
              <a:rPr lang="it-IT" dirty="0" err="1" smtClean="0">
                <a:solidFill>
                  <a:srgbClr val="002060"/>
                </a:solidFill>
              </a:rPr>
              <a:t>particular</a:t>
            </a:r>
            <a:r>
              <a:rPr lang="it-IT" dirty="0" smtClean="0">
                <a:solidFill>
                  <a:srgbClr val="002060"/>
                </a:solidFill>
              </a:rPr>
              <a:t> modo ozono) che risultano essere dannose per la salute umana e per gli ecosistemi in genere e possono causare danni alle produzioni agricole. </a:t>
            </a:r>
            <a:r>
              <a:rPr lang="it-IT" dirty="0" err="1" smtClean="0">
                <a:solidFill>
                  <a:srgbClr val="002060"/>
                </a:solidFill>
              </a:rPr>
              <a:t>Photochemical</a:t>
            </a:r>
            <a:r>
              <a:rPr lang="it-IT" dirty="0" smtClean="0">
                <a:solidFill>
                  <a:srgbClr val="002060"/>
                </a:solidFill>
              </a:rPr>
              <a:t> </a:t>
            </a:r>
            <a:r>
              <a:rPr lang="it-IT" dirty="0" err="1" smtClean="0">
                <a:solidFill>
                  <a:srgbClr val="002060"/>
                </a:solidFill>
              </a:rPr>
              <a:t>Ozone</a:t>
            </a:r>
            <a:r>
              <a:rPr lang="it-IT" dirty="0" smtClean="0">
                <a:solidFill>
                  <a:srgbClr val="002060"/>
                </a:solidFill>
              </a:rPr>
              <a:t> </a:t>
            </a:r>
            <a:r>
              <a:rPr lang="it-IT" dirty="0" err="1" smtClean="0">
                <a:solidFill>
                  <a:srgbClr val="002060"/>
                </a:solidFill>
              </a:rPr>
              <a:t>Creation</a:t>
            </a:r>
            <a:r>
              <a:rPr lang="it-IT" dirty="0" smtClean="0">
                <a:solidFill>
                  <a:srgbClr val="002060"/>
                </a:solidFill>
              </a:rPr>
              <a:t> </a:t>
            </a:r>
            <a:r>
              <a:rPr lang="it-IT" dirty="0" err="1" smtClean="0">
                <a:solidFill>
                  <a:srgbClr val="002060"/>
                </a:solidFill>
              </a:rPr>
              <a:t>Potential</a:t>
            </a:r>
            <a:r>
              <a:rPr lang="it-IT" dirty="0" smtClean="0">
                <a:solidFill>
                  <a:srgbClr val="002060"/>
                </a:solidFill>
              </a:rPr>
              <a:t> (POCP) è espresso in kg di etilene equivalente/kg emissioni.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7" name="Rectangle 3"/>
          <p:cNvSpPr>
            <a:spLocks noGrp="1" noChangeArrowheads="1"/>
          </p:cNvSpPr>
          <p:nvPr>
            <p:ph type="body" idx="4294967295"/>
          </p:nvPr>
        </p:nvSpPr>
        <p:spPr>
          <a:xfrm>
            <a:off x="179388" y="260648"/>
            <a:ext cx="8569076" cy="6264696"/>
          </a:xfrm>
        </p:spPr>
        <p:txBody>
          <a:bodyPr/>
          <a:lstStyle/>
          <a:p>
            <a:pPr indent="20638" algn="ctr">
              <a:lnSpc>
                <a:spcPct val="90000"/>
              </a:lnSpc>
              <a:buFont typeface="Wingdings" pitchFamily="2" charset="2"/>
              <a:buNone/>
            </a:pPr>
            <a:r>
              <a:rPr lang="en-GB" sz="4000" i="1" dirty="0" err="1" smtClean="0">
                <a:solidFill>
                  <a:srgbClr val="002060"/>
                </a:solidFill>
              </a:rPr>
              <a:t>Acidificazione</a:t>
            </a:r>
            <a:r>
              <a:rPr lang="en-GB" sz="4000" i="1" dirty="0" smtClean="0">
                <a:solidFill>
                  <a:srgbClr val="002060"/>
                </a:solidFill>
              </a:rPr>
              <a:t> </a:t>
            </a:r>
            <a:r>
              <a:rPr lang="en-GB" sz="4000" i="1" dirty="0" err="1" smtClean="0">
                <a:solidFill>
                  <a:srgbClr val="002060"/>
                </a:solidFill>
              </a:rPr>
              <a:t>degli</a:t>
            </a:r>
            <a:r>
              <a:rPr lang="en-GB" sz="4000" i="1" dirty="0" smtClean="0">
                <a:solidFill>
                  <a:srgbClr val="002060"/>
                </a:solidFill>
              </a:rPr>
              <a:t> </a:t>
            </a:r>
            <a:r>
              <a:rPr lang="en-GB" sz="4000" i="1" dirty="0" err="1" smtClean="0">
                <a:solidFill>
                  <a:srgbClr val="002060"/>
                </a:solidFill>
              </a:rPr>
              <a:t>ecosistemi</a:t>
            </a:r>
            <a:r>
              <a:rPr lang="en-GB" sz="4000" i="1" dirty="0" smtClean="0">
                <a:solidFill>
                  <a:srgbClr val="002060"/>
                </a:solidFill>
              </a:rPr>
              <a:t> </a:t>
            </a:r>
          </a:p>
          <a:p>
            <a:pPr indent="20638" algn="ctr">
              <a:lnSpc>
                <a:spcPct val="90000"/>
              </a:lnSpc>
              <a:buFont typeface="Wingdings" pitchFamily="2" charset="2"/>
              <a:buNone/>
            </a:pPr>
            <a:r>
              <a:rPr lang="en-GB" sz="4000" i="1" dirty="0" smtClean="0">
                <a:solidFill>
                  <a:srgbClr val="002060"/>
                </a:solidFill>
              </a:rPr>
              <a:t>Acidification</a:t>
            </a:r>
            <a:endParaRPr lang="it-IT" sz="4000" dirty="0" smtClean="0">
              <a:solidFill>
                <a:srgbClr val="002060"/>
              </a:solidFill>
            </a:endParaRPr>
          </a:p>
          <a:p>
            <a:pPr marL="0" indent="20638" algn="just">
              <a:lnSpc>
                <a:spcPct val="90000"/>
              </a:lnSpc>
              <a:buFont typeface="Wingdings" pitchFamily="2" charset="2"/>
              <a:buNone/>
            </a:pPr>
            <a:r>
              <a:rPr lang="it-IT" dirty="0" smtClean="0">
                <a:solidFill>
                  <a:srgbClr val="002060"/>
                </a:solidFill>
              </a:rPr>
              <a:t>Le sostanze acidificanti causano un’ampia serie di impatti sul suolo, sulle acque superficiali e sulle falde, sugli organismi viventi e sui loro ecosistemi e sulle strutture esterne (fabbricati, strade, etc.). I Potenziali di acidificazione (AP) per l’emissioni nell’aria sono calcolati con il modello RAINS 10, che tiene conto dell’origine e della destinazione delle sostanze acidificanti emesse. </a:t>
            </a:r>
            <a:r>
              <a:rPr lang="en-GB" dirty="0" smtClean="0">
                <a:solidFill>
                  <a:srgbClr val="FF0000"/>
                </a:solidFill>
              </a:rPr>
              <a:t>AP è espresso come kg SO2 </a:t>
            </a:r>
            <a:r>
              <a:rPr lang="en-GB" dirty="0" err="1" smtClean="0">
                <a:solidFill>
                  <a:srgbClr val="FF0000"/>
                </a:solidFill>
              </a:rPr>
              <a:t>equivalentes</a:t>
            </a:r>
            <a:r>
              <a:rPr lang="en-GB" dirty="0" smtClean="0">
                <a:solidFill>
                  <a:srgbClr val="FF0000"/>
                </a:solidFill>
              </a:rPr>
              <a:t>/ kg </a:t>
            </a:r>
            <a:r>
              <a:rPr lang="en-GB" dirty="0" err="1" smtClean="0">
                <a:solidFill>
                  <a:srgbClr val="FF0000"/>
                </a:solidFill>
              </a:rPr>
              <a:t>emissione</a:t>
            </a:r>
            <a:r>
              <a:rPr lang="en-GB" dirty="0" smtClean="0">
                <a:solidFill>
                  <a:srgbClr val="FF0000"/>
                </a:solidFill>
              </a:rPr>
              <a:t>. </a:t>
            </a:r>
            <a:endParaRPr lang="it-IT" dirty="0" smtClean="0">
              <a:solidFill>
                <a:srgbClr val="FF00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1" name="Rectangle 3"/>
          <p:cNvSpPr>
            <a:spLocks noGrp="1" noChangeArrowheads="1"/>
          </p:cNvSpPr>
          <p:nvPr>
            <p:ph type="body" idx="4294967295"/>
          </p:nvPr>
        </p:nvSpPr>
        <p:spPr>
          <a:xfrm>
            <a:off x="179388" y="332656"/>
            <a:ext cx="8713092" cy="6048672"/>
          </a:xfrm>
        </p:spPr>
        <p:txBody>
          <a:bodyPr/>
          <a:lstStyle/>
          <a:p>
            <a:pPr indent="20638" algn="ctr">
              <a:lnSpc>
                <a:spcPct val="90000"/>
              </a:lnSpc>
              <a:buFont typeface="Wingdings" pitchFamily="2" charset="2"/>
              <a:buNone/>
            </a:pPr>
            <a:r>
              <a:rPr lang="en-GB" sz="4000" i="1" dirty="0" err="1" smtClean="0"/>
              <a:t>Eutrofizzazione</a:t>
            </a:r>
            <a:r>
              <a:rPr lang="en-GB" sz="4000" i="1" dirty="0" smtClean="0"/>
              <a:t> </a:t>
            </a:r>
          </a:p>
          <a:p>
            <a:pPr indent="20638" algn="ctr">
              <a:lnSpc>
                <a:spcPct val="90000"/>
              </a:lnSpc>
              <a:buFont typeface="Wingdings" pitchFamily="2" charset="2"/>
              <a:buNone/>
            </a:pPr>
            <a:r>
              <a:rPr lang="en-GB" sz="4000" i="1" dirty="0" smtClean="0"/>
              <a:t>(</a:t>
            </a:r>
            <a:r>
              <a:rPr lang="en-GB" sz="4000" i="1" dirty="0" err="1" smtClean="0"/>
              <a:t>Eutrophication</a:t>
            </a:r>
            <a:r>
              <a:rPr lang="en-GB" sz="4000" i="1" dirty="0" smtClean="0"/>
              <a:t>) </a:t>
            </a:r>
          </a:p>
          <a:p>
            <a:pPr indent="20638" algn="ctr">
              <a:lnSpc>
                <a:spcPct val="90000"/>
              </a:lnSpc>
              <a:buFont typeface="Wingdings" pitchFamily="2" charset="2"/>
              <a:buNone/>
            </a:pPr>
            <a:endParaRPr lang="it-IT" sz="1400" dirty="0" smtClean="0"/>
          </a:p>
          <a:p>
            <a:pPr marL="0" indent="20638" algn="just">
              <a:lnSpc>
                <a:spcPct val="90000"/>
              </a:lnSpc>
              <a:buFont typeface="Wingdings" pitchFamily="2" charset="2"/>
              <a:buNone/>
            </a:pPr>
            <a:r>
              <a:rPr lang="it-IT" dirty="0" smtClean="0"/>
              <a:t>L’eutrofizzazione (chiamata anche </a:t>
            </a:r>
            <a:r>
              <a:rPr lang="it-IT" i="1" dirty="0" err="1" smtClean="0"/>
              <a:t>Nutrificazione</a:t>
            </a:r>
            <a:r>
              <a:rPr lang="it-IT" dirty="0" smtClean="0"/>
              <a:t>) include tutti gli impatti dovuti all’eccessiva presenza di macronutrienti nell’ambiente, causata dal loro rilascio nell’aria, acqua e suolo. emissione. Il Potenziale di nitrificazione (NP) è basato su una procedura stechiometrica definita da </a:t>
            </a:r>
            <a:r>
              <a:rPr lang="it-IT" dirty="0" err="1" smtClean="0"/>
              <a:t>Heijungs</a:t>
            </a:r>
            <a:r>
              <a:rPr lang="it-IT" dirty="0" smtClean="0"/>
              <a:t> nel 1992, ed è </a:t>
            </a:r>
            <a:r>
              <a:rPr lang="it-IT" dirty="0" smtClean="0">
                <a:solidFill>
                  <a:srgbClr val="FF0000"/>
                </a:solidFill>
              </a:rPr>
              <a:t>espresso in kg PO4 equivalente per kg emissione.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3"/>
          <p:cNvSpPr>
            <a:spLocks noGrp="1" noChangeArrowheads="1"/>
          </p:cNvSpPr>
          <p:nvPr>
            <p:ph type="body" idx="1"/>
          </p:nvPr>
        </p:nvSpPr>
        <p:spPr>
          <a:xfrm>
            <a:off x="0" y="0"/>
            <a:ext cx="9144000" cy="6858000"/>
          </a:xfrm>
        </p:spPr>
        <p:txBody>
          <a:bodyPr>
            <a:normAutofit lnSpcReduction="10000"/>
          </a:bodyPr>
          <a:lstStyle/>
          <a:p>
            <a:pPr algn="ctr">
              <a:lnSpc>
                <a:spcPct val="90000"/>
              </a:lnSpc>
              <a:buNone/>
            </a:pPr>
            <a:r>
              <a:rPr lang="it-IT" sz="3500" dirty="0" smtClean="0"/>
              <a:t>Minacce</a:t>
            </a:r>
          </a:p>
          <a:p>
            <a:pPr>
              <a:lnSpc>
                <a:spcPct val="90000"/>
              </a:lnSpc>
              <a:buNone/>
            </a:pPr>
            <a:r>
              <a:rPr lang="it-IT" sz="3500" dirty="0" smtClean="0"/>
              <a:t>Per le imprese:</a:t>
            </a:r>
          </a:p>
          <a:p>
            <a:pPr marL="179388" indent="0">
              <a:lnSpc>
                <a:spcPct val="90000"/>
              </a:lnSpc>
              <a:buNone/>
            </a:pPr>
            <a:r>
              <a:rPr lang="it-IT" sz="2800" dirty="0" smtClean="0"/>
              <a:t>diminuzione dei ricavi </a:t>
            </a:r>
          </a:p>
          <a:p>
            <a:pPr marL="179388" indent="0">
              <a:lnSpc>
                <a:spcPct val="90000"/>
              </a:lnSpc>
              <a:buNone/>
            </a:pPr>
            <a:r>
              <a:rPr lang="it-IT" sz="2800" dirty="0" smtClean="0"/>
              <a:t>perdita di quote di mercato</a:t>
            </a:r>
          </a:p>
          <a:p>
            <a:pPr marL="179388" indent="0">
              <a:lnSpc>
                <a:spcPct val="90000"/>
              </a:lnSpc>
              <a:buNone/>
            </a:pPr>
            <a:r>
              <a:rPr lang="it-IT" sz="2800" dirty="0" smtClean="0"/>
              <a:t>maggiori costi per l’adeguamento degli impianti, pagamenti di imposte per la produzione e lo smaltimento di sostanze inquinanti. </a:t>
            </a:r>
          </a:p>
          <a:p>
            <a:pPr marL="179388" indent="0">
              <a:lnSpc>
                <a:spcPct val="90000"/>
              </a:lnSpc>
              <a:buNone/>
            </a:pPr>
            <a:r>
              <a:rPr lang="it-IT" sz="2800" dirty="0" smtClean="0"/>
              <a:t>problemi della sicurezza e salubrità delle condizioni di lavoro dei dipendenti.</a:t>
            </a:r>
          </a:p>
          <a:p>
            <a:pPr marL="179388" indent="0">
              <a:lnSpc>
                <a:spcPct val="90000"/>
              </a:lnSpc>
              <a:buNone/>
            </a:pPr>
            <a:endParaRPr lang="it-IT" sz="2800" dirty="0" smtClean="0"/>
          </a:p>
          <a:p>
            <a:pPr marL="179388" indent="0" algn="ctr">
              <a:lnSpc>
                <a:spcPct val="90000"/>
              </a:lnSpc>
              <a:buNone/>
            </a:pPr>
            <a:r>
              <a:rPr lang="it-IT" dirty="0" smtClean="0"/>
              <a:t>Adattamenti</a:t>
            </a:r>
          </a:p>
          <a:p>
            <a:pPr marL="179388" indent="0">
              <a:lnSpc>
                <a:spcPct val="90000"/>
              </a:lnSpc>
              <a:buNone/>
            </a:pPr>
            <a:r>
              <a:rPr lang="it-IT" sz="2800" dirty="0" smtClean="0"/>
              <a:t>nuove tecnologie e nuovi prodotti adatti ai migliori standard ambientali</a:t>
            </a:r>
          </a:p>
          <a:p>
            <a:pPr marL="179388" indent="0">
              <a:lnSpc>
                <a:spcPct val="90000"/>
              </a:lnSpc>
              <a:buNone/>
            </a:pPr>
            <a:r>
              <a:rPr lang="it-IT" sz="2800" dirty="0" smtClean="0"/>
              <a:t>modifiche al processo produttivo o alle caratteristiche dei prodotti</a:t>
            </a:r>
          </a:p>
          <a:p>
            <a:pPr marL="179388" indent="0">
              <a:lnSpc>
                <a:spcPct val="90000"/>
              </a:lnSpc>
              <a:buNone/>
            </a:pPr>
            <a:endParaRPr lang="it-IT"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p:cNvSpPr>
            <a:spLocks noGrp="1" noChangeArrowheads="1"/>
          </p:cNvSpPr>
          <p:nvPr>
            <p:ph type="body" idx="1"/>
          </p:nvPr>
        </p:nvSpPr>
        <p:spPr>
          <a:xfrm>
            <a:off x="395536" y="1268760"/>
            <a:ext cx="8136904" cy="5257800"/>
          </a:xfrm>
        </p:spPr>
        <p:txBody>
          <a:bodyPr/>
          <a:lstStyle/>
          <a:p>
            <a:pPr marL="0" indent="0" algn="just">
              <a:lnSpc>
                <a:spcPct val="80000"/>
              </a:lnSpc>
              <a:buNone/>
            </a:pPr>
            <a:r>
              <a:rPr lang="it-IT" dirty="0" smtClean="0"/>
              <a:t>bilancio ambientale: necessità di contabilizzare le relazioni tra impresa ed ambiente per dare corso </a:t>
            </a:r>
            <a:r>
              <a:rPr lang="it-IT" u="sng" dirty="0" smtClean="0">
                <a:solidFill>
                  <a:srgbClr val="FF0000"/>
                </a:solidFill>
              </a:rPr>
              <a:t>all’</a:t>
            </a:r>
            <a:r>
              <a:rPr lang="it-IT" u="sng" dirty="0" err="1" smtClean="0">
                <a:solidFill>
                  <a:srgbClr val="FF0000"/>
                </a:solidFill>
              </a:rPr>
              <a:t>internalizzazione</a:t>
            </a:r>
            <a:r>
              <a:rPr lang="it-IT" u="sng" dirty="0" smtClean="0">
                <a:solidFill>
                  <a:srgbClr val="FF0000"/>
                </a:solidFill>
              </a:rPr>
              <a:t> dell’ambiente </a:t>
            </a:r>
            <a:r>
              <a:rPr lang="it-IT" dirty="0" smtClean="0"/>
              <a:t>ed allo sviluppo di innovazioni </a:t>
            </a:r>
            <a:r>
              <a:rPr lang="it-IT" dirty="0" err="1" smtClean="0"/>
              <a:t>environmentall</a:t>
            </a:r>
            <a:r>
              <a:rPr lang="it-IT" dirty="0" smtClean="0"/>
              <a:t> </a:t>
            </a:r>
            <a:r>
              <a:rPr lang="it-IT" dirty="0" err="1" smtClean="0"/>
              <a:t>friendly</a:t>
            </a:r>
            <a:r>
              <a:rPr lang="it-IT" dirty="0" smtClean="0"/>
              <a:t> orientati a rispettare la normativa ambientale relativamente a quattro livelli:</a:t>
            </a:r>
          </a:p>
          <a:p>
            <a:pPr marL="1343025" lvl="1">
              <a:lnSpc>
                <a:spcPct val="80000"/>
              </a:lnSpc>
            </a:pPr>
            <a:r>
              <a:rPr lang="it-IT" sz="3200" dirty="0" smtClean="0"/>
              <a:t>processo di trasformazione;</a:t>
            </a:r>
          </a:p>
          <a:p>
            <a:pPr marL="1343025" lvl="1">
              <a:lnSpc>
                <a:spcPct val="80000"/>
              </a:lnSpc>
            </a:pPr>
            <a:r>
              <a:rPr lang="it-IT" sz="3200" dirty="0" smtClean="0"/>
              <a:t>prodotto;</a:t>
            </a:r>
          </a:p>
          <a:p>
            <a:pPr marL="1343025" lvl="1">
              <a:lnSpc>
                <a:spcPct val="80000"/>
              </a:lnSpc>
            </a:pPr>
            <a:r>
              <a:rPr lang="it-IT" sz="3200" dirty="0" smtClean="0"/>
              <a:t>riciclaggio e smaltimento;</a:t>
            </a:r>
          </a:p>
          <a:p>
            <a:pPr marL="1343025" lvl="1">
              <a:lnSpc>
                <a:spcPct val="80000"/>
              </a:lnSpc>
            </a:pPr>
            <a:r>
              <a:rPr lang="it-IT" sz="3200" dirty="0" smtClean="0"/>
              <a:t>sistemi di gestione e controllo.</a:t>
            </a:r>
          </a:p>
          <a:p>
            <a:pPr>
              <a:lnSpc>
                <a:spcPct val="80000"/>
              </a:lnSpc>
            </a:pPr>
            <a:endParaRPr lang="it-IT" sz="2800" dirty="0" smtClean="0"/>
          </a:p>
        </p:txBody>
      </p:sp>
      <p:sp>
        <p:nvSpPr>
          <p:cNvPr id="3" name="Rettangolo 2"/>
          <p:cNvSpPr/>
          <p:nvPr/>
        </p:nvSpPr>
        <p:spPr>
          <a:xfrm>
            <a:off x="2830602" y="260648"/>
            <a:ext cx="2898935" cy="707886"/>
          </a:xfrm>
          <a:prstGeom prst="rect">
            <a:avLst/>
          </a:prstGeom>
        </p:spPr>
        <p:txBody>
          <a:bodyPr wrap="none">
            <a:spAutoFit/>
          </a:bodyPr>
          <a:lstStyle/>
          <a:p>
            <a:pPr marL="179388" lvl="1" indent="0" algn="ctr">
              <a:buFontTx/>
              <a:buNone/>
            </a:pPr>
            <a:r>
              <a:rPr lang="it-IT" sz="4000" dirty="0" smtClean="0"/>
              <a:t>Strumenti/1</a:t>
            </a:r>
            <a:endParaRPr lang="it-IT" sz="4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a:spLocks noGrp="1" noChangeArrowheads="1"/>
          </p:cNvSpPr>
          <p:nvPr>
            <p:ph type="body" idx="1"/>
          </p:nvPr>
        </p:nvSpPr>
        <p:spPr>
          <a:xfrm>
            <a:off x="0" y="1484784"/>
            <a:ext cx="9144000" cy="5689600"/>
          </a:xfrm>
        </p:spPr>
        <p:txBody>
          <a:bodyPr/>
          <a:lstStyle/>
          <a:p>
            <a:r>
              <a:rPr lang="it-IT" sz="2800" dirty="0" smtClean="0"/>
              <a:t>la contabilità ambientale d'impresa studia gli strumenti per la raccolta e l'organizzazione delle informazioni di tipo fisico e monetario relative al rapporto impresa-ambiente: il bilancio ambientale d'impresa è uno di questi strumenti. </a:t>
            </a:r>
          </a:p>
          <a:p>
            <a:r>
              <a:rPr lang="it-IT" sz="2800" dirty="0" smtClean="0"/>
              <a:t>Con il termine di bilancio ambientale d'impresa si indica uno strumento di:</a:t>
            </a:r>
          </a:p>
          <a:p>
            <a:pPr lvl="1"/>
            <a:r>
              <a:rPr lang="it-IT" sz="2400" dirty="0" smtClean="0"/>
              <a:t>gestione e controllo delle performance ambientali;</a:t>
            </a:r>
          </a:p>
          <a:p>
            <a:pPr lvl="1"/>
            <a:r>
              <a:rPr lang="it-IT" sz="2400" dirty="0" smtClean="0"/>
              <a:t>il supporto all'attività di comunicazione aziendale, con particolare riferimento agli </a:t>
            </a:r>
            <a:r>
              <a:rPr lang="it-IT" sz="2400" dirty="0" err="1" smtClean="0"/>
              <a:t>stakeholder</a:t>
            </a:r>
            <a:r>
              <a:rPr lang="it-IT" sz="2400" dirty="0" smtClean="0"/>
              <a:t> interessati alla questione ecologica.</a:t>
            </a:r>
          </a:p>
        </p:txBody>
      </p:sp>
      <p:sp>
        <p:nvSpPr>
          <p:cNvPr id="3" name="Rettangolo 2"/>
          <p:cNvSpPr/>
          <p:nvPr/>
        </p:nvSpPr>
        <p:spPr>
          <a:xfrm>
            <a:off x="2830602" y="260648"/>
            <a:ext cx="2898935" cy="707886"/>
          </a:xfrm>
          <a:prstGeom prst="rect">
            <a:avLst/>
          </a:prstGeom>
        </p:spPr>
        <p:txBody>
          <a:bodyPr wrap="none">
            <a:spAutoFit/>
          </a:bodyPr>
          <a:lstStyle/>
          <a:p>
            <a:pPr marL="179388" lvl="1" indent="0" algn="ctr">
              <a:buFontTx/>
              <a:buNone/>
            </a:pPr>
            <a:r>
              <a:rPr lang="it-IT" sz="4000" dirty="0" smtClean="0"/>
              <a:t>Strumenti/2</a:t>
            </a:r>
            <a:endParaRPr lang="it-IT" sz="4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499992" y="1844824"/>
            <a:ext cx="4104456" cy="4247317"/>
          </a:xfrm>
          <a:prstGeom prst="rect">
            <a:avLst/>
          </a:prstGeom>
        </p:spPr>
        <p:txBody>
          <a:bodyPr wrap="square">
            <a:spAutoFit/>
          </a:bodyPr>
          <a:lstStyle/>
          <a:p>
            <a:pPr algn="just"/>
            <a:r>
              <a:rPr lang="it-IT" dirty="0"/>
              <a:t>Il </a:t>
            </a:r>
            <a:r>
              <a:rPr lang="it-IT" b="1" dirty="0"/>
              <a:t>Life </a:t>
            </a:r>
            <a:r>
              <a:rPr lang="it-IT" b="1" dirty="0" err="1"/>
              <a:t>Cycle</a:t>
            </a:r>
            <a:r>
              <a:rPr lang="it-IT" b="1" dirty="0"/>
              <a:t> </a:t>
            </a:r>
            <a:r>
              <a:rPr lang="it-IT" b="1" dirty="0" err="1"/>
              <a:t>Assessment</a:t>
            </a:r>
            <a:r>
              <a:rPr lang="it-IT" dirty="0"/>
              <a:t> (Valutazione del Ciclo di Vita) rappresenta </a:t>
            </a:r>
            <a:r>
              <a:rPr lang="it-IT" dirty="0" smtClean="0"/>
              <a:t>… il </a:t>
            </a:r>
            <a:r>
              <a:rPr lang="it-IT" dirty="0"/>
              <a:t>principale strumento operativo del “Life </a:t>
            </a:r>
            <a:r>
              <a:rPr lang="it-IT" dirty="0" err="1"/>
              <a:t>Cycle</a:t>
            </a:r>
            <a:r>
              <a:rPr lang="it-IT" dirty="0"/>
              <a:t> </a:t>
            </a:r>
            <a:r>
              <a:rPr lang="it-IT" dirty="0" err="1"/>
              <a:t>Thinking</a:t>
            </a:r>
            <a:r>
              <a:rPr lang="it-IT" dirty="0"/>
              <a:t>”: </a:t>
            </a:r>
            <a:r>
              <a:rPr lang="it-IT" dirty="0" smtClean="0"/>
              <a:t>… un </a:t>
            </a:r>
            <a:r>
              <a:rPr lang="it-IT" dirty="0"/>
              <a:t>metodo oggettivo di valutazione e quantificazione dei carichi energetici ed ambientali e degli impatti potenziali associati ad un prodotto/processo/attività lungo l’intero ciclo di vita, dall’acquisizione delle materie prime al fine vita (“dalla Culla alla Tomba</a:t>
            </a:r>
            <a:r>
              <a:rPr lang="it-IT" dirty="0" smtClean="0"/>
              <a:t>”).</a:t>
            </a:r>
          </a:p>
          <a:p>
            <a:pPr algn="just"/>
            <a:r>
              <a:rPr lang="it-IT" dirty="0" smtClean="0">
                <a:solidFill>
                  <a:srgbClr val="FF0000"/>
                </a:solidFill>
              </a:rPr>
              <a:t>La sua rilevanza risiede nell’</a:t>
            </a:r>
            <a:r>
              <a:rPr lang="it-IT" b="1" dirty="0" smtClean="0">
                <a:solidFill>
                  <a:srgbClr val="FF0000"/>
                </a:solidFill>
              </a:rPr>
              <a:t>approccio </a:t>
            </a:r>
            <a:r>
              <a:rPr lang="it-IT" b="1" dirty="0">
                <a:solidFill>
                  <a:srgbClr val="FF0000"/>
                </a:solidFill>
              </a:rPr>
              <a:t>innovativo</a:t>
            </a:r>
            <a:r>
              <a:rPr lang="it-IT" dirty="0">
                <a:solidFill>
                  <a:srgbClr val="FF0000"/>
                </a:solidFill>
              </a:rPr>
              <a:t> che consiste nel </a:t>
            </a:r>
            <a:r>
              <a:rPr lang="it-IT" b="1" dirty="0">
                <a:solidFill>
                  <a:srgbClr val="FF0000"/>
                </a:solidFill>
              </a:rPr>
              <a:t>valutare tutte le fasi di un processo produttivo come correlate e dipendenti</a:t>
            </a:r>
            <a:r>
              <a:rPr lang="it-IT" dirty="0" smtClean="0">
                <a:solidFill>
                  <a:srgbClr val="FF0000"/>
                </a:solidFill>
              </a:rPr>
              <a:t>.</a:t>
            </a:r>
          </a:p>
        </p:txBody>
      </p:sp>
      <p:pic>
        <p:nvPicPr>
          <p:cNvPr id="11266" name="Picture 2" descr="http://www.gcbl.org/system/files/lca-waste.gif"/>
          <p:cNvPicPr>
            <a:picLocks noChangeAspect="1" noChangeArrowheads="1"/>
          </p:cNvPicPr>
          <p:nvPr/>
        </p:nvPicPr>
        <p:blipFill>
          <a:blip r:embed="rId3" cstate="print"/>
          <a:srcRect/>
          <a:stretch>
            <a:fillRect/>
          </a:stretch>
        </p:blipFill>
        <p:spPr bwMode="auto">
          <a:xfrm>
            <a:off x="467544" y="2708920"/>
            <a:ext cx="3600786" cy="3157736"/>
          </a:xfrm>
          <a:prstGeom prst="rect">
            <a:avLst/>
          </a:prstGeom>
          <a:noFill/>
        </p:spPr>
      </p:pic>
      <p:pic>
        <p:nvPicPr>
          <p:cNvPr id="7" name="Immagine 6" descr="ispra.gif"/>
          <p:cNvPicPr>
            <a:picLocks noChangeAspect="1"/>
          </p:cNvPicPr>
          <p:nvPr/>
        </p:nvPicPr>
        <p:blipFill>
          <a:blip r:embed="rId4" cstate="print"/>
          <a:stretch>
            <a:fillRect/>
          </a:stretch>
        </p:blipFill>
        <p:spPr>
          <a:xfrm>
            <a:off x="2699792" y="620688"/>
            <a:ext cx="2808312" cy="94780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7" name="Rectangle 3"/>
          <p:cNvSpPr>
            <a:spLocks noChangeArrowheads="1"/>
          </p:cNvSpPr>
          <p:nvPr/>
        </p:nvSpPr>
        <p:spPr bwMode="auto">
          <a:xfrm>
            <a:off x="323528" y="512966"/>
            <a:ext cx="8280920" cy="3338079"/>
          </a:xfrm>
          <a:prstGeom prst="rect">
            <a:avLst/>
          </a:prstGeom>
          <a:noFill/>
          <a:ln w="9525">
            <a:noFill/>
            <a:miter lim="800000"/>
            <a:headEnd/>
            <a:tailEnd/>
          </a:ln>
          <a:effectLst/>
        </p:spPr>
        <p:txBody>
          <a:bodyPr vert="horz" wrap="square" lIns="14283" tIns="44436" rIns="214245"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3200" b="1" i="0" u="none" strike="noStrike" cap="none" normalizeH="0" baseline="0" dirty="0" smtClean="0">
                <a:ln>
                  <a:noFill/>
                </a:ln>
                <a:solidFill>
                  <a:schemeClr val="tx1"/>
                </a:solidFill>
                <a:effectLst/>
              </a:rPr>
              <a:t>Politica Integrata dei Prodotti (IPP)</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000000"/>
                </a:solidFill>
                <a:effectLst/>
              </a:rPr>
              <a:t>Tutti i prodotti e servizi </a:t>
            </a:r>
            <a:r>
              <a:rPr kumimoji="0" lang="it-IT" sz="2400" b="0" i="0" u="none" strike="noStrike" cap="none" normalizeH="0" baseline="0" dirty="0" smtClean="0">
                <a:ln>
                  <a:noFill/>
                </a:ln>
                <a:solidFill>
                  <a:srgbClr val="FF0000"/>
                </a:solidFill>
                <a:effectLst/>
              </a:rPr>
              <a:t>hanno un impatto ambientale, sia durante la produzione sia durante l'uso o lo smaltimento finale</a:t>
            </a:r>
            <a:r>
              <a:rPr kumimoji="0" lang="it-IT" sz="2400" b="0" i="0" u="none" strike="noStrike" cap="none" normalizeH="0" baseline="0" dirty="0" smtClean="0">
                <a:ln>
                  <a:noFill/>
                </a:ln>
                <a:solidFill>
                  <a:srgbClr val="000000"/>
                </a:solidFill>
                <a:effectLst/>
              </a:rPr>
              <a:t>. Obiettivo della politica ambientale europea è far sì che il miglioramento ambientale vada di pari passo con il miglioramento delle prestazioni dei prodotti e nello stesso tempo favorisca la competitività dell'industria a lungo termine. (COM(2003) 302 definitivo).</a:t>
            </a:r>
            <a:endParaRPr kumimoji="0" lang="it-IT" sz="2400" b="0" i="0" u="none" strike="noStrike" cap="none" normalizeH="0" baseline="0" dirty="0" smtClean="0">
              <a:ln>
                <a:noFill/>
              </a:ln>
              <a:solidFill>
                <a:schemeClr val="tx1"/>
              </a:solidFill>
              <a:effectLst/>
            </a:endParaRPr>
          </a:p>
        </p:txBody>
      </p:sp>
      <p:sp>
        <p:nvSpPr>
          <p:cNvPr id="7" name="Rettangolo 6"/>
          <p:cNvSpPr/>
          <p:nvPr/>
        </p:nvSpPr>
        <p:spPr>
          <a:xfrm>
            <a:off x="899592" y="4149080"/>
            <a:ext cx="6949280" cy="2246769"/>
          </a:xfrm>
          <a:prstGeom prst="rect">
            <a:avLst/>
          </a:prstGeom>
        </p:spPr>
        <p:txBody>
          <a:bodyPr wrap="square">
            <a:spAutoFit/>
          </a:bodyPr>
          <a:lstStyle/>
          <a:p>
            <a:r>
              <a:rPr lang="it-IT" sz="2800" i="1" baseline="0" dirty="0" err="1" smtClean="0"/>
              <a:t>life-cycle</a:t>
            </a:r>
            <a:r>
              <a:rPr lang="it-IT" sz="2800" i="1" baseline="0" dirty="0" smtClean="0"/>
              <a:t> </a:t>
            </a:r>
            <a:r>
              <a:rPr lang="it-IT" sz="2800" i="1" baseline="0" dirty="0" err="1" smtClean="0"/>
              <a:t>thinking</a:t>
            </a:r>
            <a:r>
              <a:rPr lang="it-IT" sz="2800" i="1" baseline="0" dirty="0" smtClean="0"/>
              <a:t> </a:t>
            </a:r>
            <a:r>
              <a:rPr lang="it-IT" sz="2800" baseline="0" dirty="0" smtClean="0"/>
              <a:t>dei prodotti</a:t>
            </a:r>
            <a:r>
              <a:rPr lang="it-IT" sz="2800" i="1" baseline="0" dirty="0" smtClean="0"/>
              <a:t>;</a:t>
            </a:r>
          </a:p>
          <a:p>
            <a:r>
              <a:rPr lang="it-IT" sz="2800" baseline="0" dirty="0" smtClean="0"/>
              <a:t>collaborazione con il mercato;</a:t>
            </a:r>
          </a:p>
          <a:p>
            <a:r>
              <a:rPr lang="it-IT" sz="2800" baseline="0" dirty="0" smtClean="0"/>
              <a:t>coinvolgimento delle parti interessate;</a:t>
            </a:r>
          </a:p>
          <a:p>
            <a:r>
              <a:rPr lang="it-IT" sz="2800" baseline="0" dirty="0" smtClean="0"/>
              <a:t>miglioramento continuo;</a:t>
            </a:r>
          </a:p>
          <a:p>
            <a:r>
              <a:rPr lang="it-IT" sz="2800" baseline="0" dirty="0" smtClean="0"/>
              <a:t>molteplicità degli strumenti di azione.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3873</TotalTime>
  <Words>4020</Words>
  <Application>Microsoft Office PowerPoint</Application>
  <PresentationFormat>Presentazione su schermo (4:3)</PresentationFormat>
  <Paragraphs>640</Paragraphs>
  <Slides>45</Slides>
  <Notes>43</Notes>
  <HiddenSlides>0</HiddenSlides>
  <MMClips>0</MMClips>
  <ScaleCrop>false</ScaleCrop>
  <HeadingPairs>
    <vt:vector size="4" baseType="variant">
      <vt:variant>
        <vt:lpstr>Tema</vt:lpstr>
      </vt:variant>
      <vt:variant>
        <vt:i4>1</vt:i4>
      </vt:variant>
      <vt:variant>
        <vt:lpstr>Titoli diapositive</vt:lpstr>
      </vt:variant>
      <vt:variant>
        <vt:i4>45</vt:i4>
      </vt:variant>
    </vt:vector>
  </HeadingPairs>
  <TitlesOfParts>
    <vt:vector size="46"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Ecolabel</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Ecoindicator 99</vt:lpstr>
      <vt:lpstr>Schema del Damage model</vt:lpstr>
      <vt:lpstr>Diapositiva 31</vt:lpstr>
      <vt:lpstr>Diapositiva 32</vt:lpstr>
      <vt:lpstr>Diapositiva 33</vt:lpstr>
      <vt:lpstr>Diapositiva 34</vt:lpstr>
      <vt:lpstr>Diapositiva 35</vt:lpstr>
      <vt:lpstr>Diapositiva 36</vt:lpstr>
      <vt:lpstr>CML 2 Baseline 2000</vt:lpstr>
      <vt:lpstr>Diapositiva 38</vt:lpstr>
      <vt:lpstr>Diapositiva 39</vt:lpstr>
      <vt:lpstr>Diapositiva 40</vt:lpstr>
      <vt:lpstr>Diapositiva 41</vt:lpstr>
      <vt:lpstr>Diapositiva 42</vt:lpstr>
      <vt:lpstr>Diapositiva 43</vt:lpstr>
      <vt:lpstr>Diapositiva 44</vt:lpstr>
      <vt:lpstr>Diapositiva 45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Uniba-Roma</dc:creator>
  <cp:lastModifiedBy>Asus</cp:lastModifiedBy>
  <cp:revision>402</cp:revision>
  <dcterms:created xsi:type="dcterms:W3CDTF">2011-01-17T08:33:46Z</dcterms:created>
  <dcterms:modified xsi:type="dcterms:W3CDTF">2011-01-25T23:31:18Z</dcterms:modified>
</cp:coreProperties>
</file>