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4" r:id="rId9"/>
    <p:sldId id="263" r:id="rId10"/>
    <p:sldId id="265" r:id="rId11"/>
    <p:sldId id="267" r:id="rId12"/>
    <p:sldId id="268" r:id="rId13"/>
    <p:sldId id="269" r:id="rId14"/>
  </p:sldIdLst>
  <p:sldSz cx="9144000" cy="6858000" type="screen4x3"/>
  <p:notesSz cx="6670675" cy="9929813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83230"/>
    <a:srgbClr val="2F9B34"/>
    <a:srgbClr val="435422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Roberta\OCM%20vino\Gruppo%20alto%20livello\Copia%20di%20Copia%20di%20Inventario%20Area%20vitivinicola2%20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'Incidenza dei diritti'!$A$20</c:f>
              <c:strCache>
                <c:ptCount val="1"/>
                <c:pt idx="0">
                  <c:v>Diritti di reimpianto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Pt>
            <c:idx val="0"/>
          </c:dPt>
          <c:cat>
            <c:strRef>
              <c:f>'Incidenza dei diritti'!$B$19:$D$19</c:f>
              <c:strCache>
                <c:ptCount val="3"/>
                <c:pt idx="0">
                  <c:v>DOP</c:v>
                </c:pt>
                <c:pt idx="1">
                  <c:v>IGP</c:v>
                </c:pt>
                <c:pt idx="2">
                  <c:v>Comune</c:v>
                </c:pt>
              </c:strCache>
            </c:strRef>
          </c:cat>
          <c:val>
            <c:numRef>
              <c:f>'Incidenza dei diritti'!$B$20:$D$20</c:f>
              <c:numCache>
                <c:formatCode>_(* #,##0.00_);_(* \(#,##0.00\);_(* "-"??_);_(@_)</c:formatCode>
                <c:ptCount val="3"/>
                <c:pt idx="0">
                  <c:v>8979.9399999999951</c:v>
                </c:pt>
                <c:pt idx="1">
                  <c:v>3526.6800000000003</c:v>
                </c:pt>
                <c:pt idx="2">
                  <c:v>41028.840000000004</c:v>
                </c:pt>
              </c:numCache>
            </c:numRef>
          </c:val>
        </c:ser>
        <c:ser>
          <c:idx val="1"/>
          <c:order val="1"/>
          <c:tx>
            <c:strRef>
              <c:f>'Incidenza dei diritti'!$A$21</c:f>
              <c:strCache>
                <c:ptCount val="1"/>
                <c:pt idx="0">
                  <c:v>Area investita a vite</c:v>
                </c:pt>
              </c:strCache>
            </c:strRef>
          </c:tx>
          <c:cat>
            <c:strRef>
              <c:f>'Incidenza dei diritti'!$B$19:$D$19</c:f>
              <c:strCache>
                <c:ptCount val="3"/>
                <c:pt idx="0">
                  <c:v>DOP</c:v>
                </c:pt>
                <c:pt idx="1">
                  <c:v>IGP</c:v>
                </c:pt>
                <c:pt idx="2">
                  <c:v>Comune</c:v>
                </c:pt>
              </c:strCache>
            </c:strRef>
          </c:cat>
          <c:val>
            <c:numRef>
              <c:f>'Incidenza dei diritti'!$B$21:$D$21</c:f>
              <c:numCache>
                <c:formatCode>_(* #,##0.00_);_(* \(#,##0.00\);_(* "-"??_);_(@_)</c:formatCode>
                <c:ptCount val="3"/>
                <c:pt idx="0">
                  <c:v>314626.55</c:v>
                </c:pt>
                <c:pt idx="1">
                  <c:v>177558.52</c:v>
                </c:pt>
                <c:pt idx="2">
                  <c:v>162638.03</c:v>
                </c:pt>
              </c:numCache>
            </c:numRef>
          </c:val>
        </c:ser>
        <c:dLbls/>
        <c:shape val="cylinder"/>
        <c:axId val="82571648"/>
        <c:axId val="82573184"/>
        <c:axId val="0"/>
      </c:bar3DChart>
      <c:catAx>
        <c:axId val="82571648"/>
        <c:scaling>
          <c:orientation val="minMax"/>
        </c:scaling>
        <c:axPos val="b"/>
        <c:tickLblPos val="nextTo"/>
        <c:crossAx val="82573184"/>
        <c:crosses val="autoZero"/>
        <c:auto val="1"/>
        <c:lblAlgn val="ctr"/>
        <c:lblOffset val="100"/>
      </c:catAx>
      <c:valAx>
        <c:axId val="82573184"/>
        <c:scaling>
          <c:orientation val="minMax"/>
        </c:scaling>
        <c:axPos val="l"/>
        <c:majorGridlines/>
        <c:numFmt formatCode="0%" sourceLinked="1"/>
        <c:tickLblPos val="nextTo"/>
        <c:crossAx val="8257164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B88A45E-1786-4286-BACD-4260FC3AECD8}" type="datetimeFigureOut">
              <a:rPr lang="it-IT"/>
              <a:pPr>
                <a:defRPr/>
              </a:pPr>
              <a:t>09/04/2013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825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A242E73-BE62-4C7E-AD44-CC8BAB6310B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3E64BA-C2FD-4534-9A10-A81D2A95FAD0}" type="datetimeFigureOut">
              <a:rPr lang="it-IT"/>
              <a:pPr>
                <a:defRPr/>
              </a:pPr>
              <a:t>09/04/2013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7175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825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FED35E-AC4B-43C5-9FDE-C0D9E423BA9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373F5-7386-48D1-B202-8710181FAFDD}" type="datetimeFigureOut">
              <a:rPr lang="it-IT"/>
              <a:pPr>
                <a:defRPr/>
              </a:pPr>
              <a:t>09/04/2013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E619F-A365-426A-993F-E9898F00FD8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1729C-0F32-41F2-A5A2-78937681E38D}" type="datetimeFigureOut">
              <a:rPr lang="it-IT"/>
              <a:pPr>
                <a:defRPr/>
              </a:pPr>
              <a:t>09/04/2013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26A6A-132D-4AFF-981A-E69E932A6F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5F817-3860-48F6-826F-15F825DBE73E}" type="datetimeFigureOut">
              <a:rPr lang="it-IT"/>
              <a:pPr>
                <a:defRPr/>
              </a:pPr>
              <a:t>09/04/2013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A6AE8-EC6A-4D3A-A049-3DA10479CF1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B3909-973B-49F9-B2AB-FCFE8B9D6A3E}" type="datetimeFigureOut">
              <a:rPr lang="it-IT"/>
              <a:pPr>
                <a:defRPr/>
              </a:pPr>
              <a:t>09/04/2013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7C0DA-F8F5-480B-8890-FDC716D7340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1021-BC00-422D-B215-0A5783D1F283}" type="datetimeFigureOut">
              <a:rPr lang="it-IT"/>
              <a:pPr>
                <a:defRPr/>
              </a:pPr>
              <a:t>09/04/2013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88C5A-F71A-4CD2-9BC9-545F728C81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300B0-700C-4E90-8F7A-F376E597B1F2}" type="datetimeFigureOut">
              <a:rPr lang="it-IT"/>
              <a:pPr>
                <a:defRPr/>
              </a:pPr>
              <a:t>09/04/2013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7F976-545B-4A1B-A2F3-672A7553F3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51CA3-B289-453C-B51E-E77419720814}" type="datetimeFigureOut">
              <a:rPr lang="it-IT"/>
              <a:pPr>
                <a:defRPr/>
              </a:pPr>
              <a:t>09/04/2013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FAC5C-FF3E-4A9E-9D7F-2FBD95D6373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92B41-662A-4AD3-86B5-56972A920EAA}" type="datetimeFigureOut">
              <a:rPr lang="it-IT"/>
              <a:pPr>
                <a:defRPr/>
              </a:pPr>
              <a:t>09/04/2013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2C3A6-1233-4A1C-B066-6AF790A3628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493B0-5E22-4883-9E53-7C7B48F91A3D}" type="datetimeFigureOut">
              <a:rPr lang="it-IT"/>
              <a:pPr>
                <a:defRPr/>
              </a:pPr>
              <a:t>09/04/2013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A68E3-8695-45C7-A9EE-A3B2B2A8D1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1E7D9-1F43-4423-8C58-D484A4E299E7}" type="datetimeFigureOut">
              <a:rPr lang="it-IT"/>
              <a:pPr>
                <a:defRPr/>
              </a:pPr>
              <a:t>09/04/2013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DFDF2-014D-4A4A-8895-156444304CB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AC3F0-BE15-458C-B3ED-187691C0C704}" type="datetimeFigureOut">
              <a:rPr lang="it-IT"/>
              <a:pPr>
                <a:defRPr/>
              </a:pPr>
              <a:t>09/04/2013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8A3D6-9E0A-4978-A8C2-682C23F8EB8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9A3315-470F-46DA-A239-3C7B1DF0421E}" type="datetimeFigureOut">
              <a:rPr lang="it-IT"/>
              <a:pPr>
                <a:defRPr/>
              </a:pPr>
              <a:t>09/04/2013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BC662C-6B60-4FEA-93A0-7694CB8596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Grafico_di_Microsoft_Office_Excel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it-IT"/>
          </a:p>
        </p:txBody>
      </p:sp>
      <p:pic>
        <p:nvPicPr>
          <p:cNvPr id="2052" name="Immagine 3" descr="BaseSlide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/>
          <p:cNvSpPr/>
          <p:nvPr/>
        </p:nvSpPr>
        <p:spPr>
          <a:xfrm>
            <a:off x="393700" y="1624013"/>
            <a:ext cx="7580313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600" b="1" dirty="0"/>
              <a:t>Il </a:t>
            </a:r>
            <a:r>
              <a:rPr lang="it-IT" sz="3600" b="1" dirty="0"/>
              <a:t>nuovo sistema </a:t>
            </a:r>
            <a:r>
              <a:rPr lang="it-IT" sz="3600" b="1" dirty="0"/>
              <a:t>autorizzativo</a:t>
            </a:r>
          </a:p>
          <a:p>
            <a:pPr algn="ctr">
              <a:defRPr/>
            </a:pPr>
            <a:endParaRPr lang="it-IT" sz="2400" b="1" dirty="0"/>
          </a:p>
          <a:p>
            <a:pPr algn="ctr">
              <a:defRPr/>
            </a:pPr>
            <a:r>
              <a:rPr lang="it-IT" sz="2800" b="1" dirty="0"/>
              <a:t>Una </a:t>
            </a:r>
            <a:r>
              <a:rPr lang="it-IT" sz="2800" b="1" dirty="0"/>
              <a:t>simulazione dell’impatto in Italia </a:t>
            </a:r>
            <a:endParaRPr lang="it-IT" sz="2800" b="1" dirty="0">
              <a:latin typeface="Calibri"/>
              <a:ea typeface="Calibri"/>
              <a:cs typeface="Times New Roman"/>
            </a:endParaRPr>
          </a:p>
          <a:p>
            <a:pPr algn="ctr">
              <a:defRPr/>
            </a:pPr>
            <a:endParaRPr lang="it-IT" sz="2400" b="1" i="1" dirty="0"/>
          </a:p>
          <a:p>
            <a:pPr algn="ctr">
              <a:defRPr/>
            </a:pPr>
            <a:endParaRPr lang="it-IT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Calibri"/>
            </a:endParaRPr>
          </a:p>
          <a:p>
            <a:pPr algn="ctr">
              <a:defRPr/>
            </a:pPr>
            <a:endParaRPr lang="it-IT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Calibri"/>
            </a:endParaRPr>
          </a:p>
          <a:p>
            <a:pPr>
              <a:defRPr/>
            </a:pPr>
            <a:r>
              <a:rPr lang="it-IT" sz="2400" dirty="0">
                <a:latin typeface="Calibri"/>
              </a:rPr>
              <a:t>       Roberta </a:t>
            </a:r>
            <a:r>
              <a:rPr lang="it-IT" sz="2400" dirty="0" err="1">
                <a:latin typeface="Calibri"/>
              </a:rPr>
              <a:t>Sardone</a:t>
            </a:r>
            <a:r>
              <a:rPr lang="it-IT" sz="2400" dirty="0">
                <a:latin typeface="Calibri"/>
              </a:rPr>
              <a:t>, INEA</a:t>
            </a:r>
            <a:endParaRPr lang="it-IT" sz="2400" dirty="0">
              <a:latin typeface="Calibri"/>
            </a:endParaRPr>
          </a:p>
          <a:p>
            <a:pPr algn="ctr">
              <a:defRPr/>
            </a:pPr>
            <a:endParaRPr lang="it-IT" sz="32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</a:endParaRPr>
          </a:p>
          <a:p>
            <a:pPr algn="ctr">
              <a:defRPr/>
            </a:pPr>
            <a:endParaRPr lang="it-IT" sz="32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</a:endParaRPr>
          </a:p>
          <a:p>
            <a:pPr algn="ctr">
              <a:defRPr/>
            </a:pPr>
            <a:r>
              <a:rPr lang="it-IT" sz="24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Verona, 9 aprile 2013</a:t>
            </a:r>
            <a:endParaRPr lang="it-IT" sz="2400" b="1" dirty="0">
              <a:solidFill>
                <a:schemeClr val="accent3">
                  <a:lumMod val="75000"/>
                </a:schemeClr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it-IT"/>
          </a:p>
        </p:txBody>
      </p:sp>
      <p:pic>
        <p:nvPicPr>
          <p:cNvPr id="11268" name="Immagine 3" descr="BaseSlide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CasellaDiTesto 7"/>
          <p:cNvSpPr txBox="1">
            <a:spLocks noChangeArrowheads="1"/>
          </p:cNvSpPr>
          <p:nvPr/>
        </p:nvSpPr>
        <p:spPr bwMode="auto">
          <a:xfrm>
            <a:off x="0" y="160338"/>
            <a:ext cx="7858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solidFill>
                  <a:schemeClr val="bg1"/>
                </a:solidFill>
              </a:rPr>
              <a:t>Le modalità applicative (2):</a:t>
            </a:r>
          </a:p>
          <a:p>
            <a:pPr algn="ctr"/>
            <a:r>
              <a:rPr lang="it-IT" sz="2800" b="1">
                <a:solidFill>
                  <a:schemeClr val="bg1"/>
                </a:solidFill>
              </a:rPr>
              <a:t>gli effetti distributivi tra Regioni</a:t>
            </a:r>
          </a:p>
        </p:txBody>
      </p:sp>
      <p:sp>
        <p:nvSpPr>
          <p:cNvPr id="6" name="Rettangolo 5"/>
          <p:cNvSpPr/>
          <p:nvPr/>
        </p:nvSpPr>
        <p:spPr>
          <a:xfrm>
            <a:off x="201613" y="1114425"/>
            <a:ext cx="8299450" cy="57546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  <a:buClr>
                <a:schemeClr val="accent3">
                  <a:lumMod val="50000"/>
                </a:schemeClr>
              </a:buClr>
              <a:defRPr/>
            </a:pPr>
            <a:r>
              <a:rPr lang="it-IT" sz="2800" dirty="0">
                <a:latin typeface="Calibri"/>
              </a:rPr>
              <a:t>Gli incrementi delle superfici vitate nelle diverse regioni, dopo l’entrata in vigore del nuovo regime, dipenderanno in modo cruciale dalle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r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egole di assegnazione </a:t>
            </a:r>
            <a:r>
              <a:rPr lang="it-IT" sz="2800" dirty="0">
                <a:latin typeface="Calibri"/>
              </a:rPr>
              <a:t>delle nuove autorizzazioni:</a:t>
            </a:r>
          </a:p>
          <a:p>
            <a:pPr marL="457200" indent="-457200" algn="just">
              <a:spcAft>
                <a:spcPts val="12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un’unica dotazione nazionale </a:t>
            </a:r>
            <a:r>
              <a:rPr lang="it-IT" sz="2800" dirty="0">
                <a:latin typeface="Calibri"/>
              </a:rPr>
              <a:t>assegnata in base alle richieste e all’applicazione dei criteri indicati</a:t>
            </a:r>
          </a:p>
          <a:p>
            <a:pPr marL="457200" indent="-457200" algn="just">
              <a:spcAft>
                <a:spcPts val="12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it-IT" sz="2800" dirty="0">
                <a:latin typeface="Calibri"/>
              </a:rPr>
              <a:t>oppure,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una ripartizione tra Regioni </a:t>
            </a:r>
            <a:r>
              <a:rPr lang="it-IT" sz="2800" dirty="0">
                <a:latin typeface="Calibri"/>
              </a:rPr>
              <a:t>sulla base di:</a:t>
            </a:r>
          </a:p>
          <a:p>
            <a:pPr marL="914400" lvl="1" indent="-457200" algn="just">
              <a:spcAft>
                <a:spcPts val="1200"/>
              </a:spcAft>
              <a:buClr>
                <a:schemeClr val="accent3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it-IT" sz="2800" dirty="0">
                <a:latin typeface="Calibri"/>
              </a:rPr>
              <a:t>superficie già impiantata?</a:t>
            </a:r>
          </a:p>
          <a:p>
            <a:pPr marL="914400" lvl="1" indent="-457200" algn="just">
              <a:spcAft>
                <a:spcPts val="1200"/>
              </a:spcAft>
              <a:buClr>
                <a:schemeClr val="accent3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it-IT" sz="2800" dirty="0">
                <a:latin typeface="Calibri"/>
              </a:rPr>
              <a:t>composizione per tipologia?</a:t>
            </a:r>
          </a:p>
          <a:p>
            <a:pPr marL="914400" lvl="1" indent="-457200" algn="just">
              <a:spcAft>
                <a:spcPts val="1200"/>
              </a:spcAft>
              <a:buClr>
                <a:schemeClr val="accent3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it-IT" sz="2800" dirty="0">
                <a:latin typeface="Calibri"/>
              </a:rPr>
              <a:t>criterio misto?</a:t>
            </a:r>
          </a:p>
          <a:p>
            <a:pPr marL="457200" indent="-457200" algn="just">
              <a:spcAft>
                <a:spcPts val="12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it-IT" sz="2800" dirty="0">
                <a:latin typeface="Calibri"/>
              </a:rPr>
              <a:t>possibile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un criterio di flessibilità </a:t>
            </a:r>
            <a:r>
              <a:rPr lang="it-IT" sz="2800" dirty="0">
                <a:latin typeface="Calibri"/>
              </a:rPr>
              <a:t>tra Regioni?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it-IT"/>
          </a:p>
        </p:txBody>
      </p:sp>
      <p:pic>
        <p:nvPicPr>
          <p:cNvPr id="12292" name="Immagine 3" descr="BaseSlide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CasellaDiTesto 7"/>
          <p:cNvSpPr txBox="1">
            <a:spLocks noChangeArrowheads="1"/>
          </p:cNvSpPr>
          <p:nvPr/>
        </p:nvSpPr>
        <p:spPr bwMode="auto">
          <a:xfrm>
            <a:off x="0" y="307975"/>
            <a:ext cx="777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solidFill>
                  <a:schemeClr val="bg1"/>
                </a:solidFill>
              </a:rPr>
              <a:t>Qualche considerazione per concludere…(1)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33363" y="1217613"/>
            <a:ext cx="8224837" cy="5570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it-IT" sz="2800" dirty="0">
                <a:latin typeface="Calibri"/>
              </a:rPr>
              <a:t>A prescindere dalle modalità di attuazione adottate, il futuro sviluppo del potenziale nelle diverse aree di produzione resta legato ad alcuni aspetti strategici:</a:t>
            </a:r>
          </a:p>
          <a:p>
            <a:pPr marL="457200" indent="-457200">
              <a:spcAft>
                <a:spcPts val="12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it-IT" sz="2800" dirty="0">
                <a:latin typeface="Calibri"/>
              </a:rPr>
              <a:t>la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vitalità economica e produttiva delle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singole aree</a:t>
            </a:r>
            <a:r>
              <a:rPr lang="it-IT" sz="2800" dirty="0">
                <a:latin typeface="Calibri"/>
              </a:rPr>
              <a:t>, soprattutto con riferimento alle possibilità di recupero e rimessa in produzione delle autorizzazioni di </a:t>
            </a:r>
            <a:r>
              <a:rPr lang="it-IT" sz="2800" dirty="0">
                <a:latin typeface="Calibri"/>
              </a:rPr>
              <a:t>transizione: quali strumenti per sostenere i reimpianti? </a:t>
            </a:r>
            <a:endParaRPr lang="it-IT" sz="2800" dirty="0"/>
          </a:p>
          <a:p>
            <a:pPr marL="457200" indent="-457200">
              <a:spcAft>
                <a:spcPts val="12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it-IT" sz="2800" dirty="0">
                <a:latin typeface="Calibri"/>
              </a:rPr>
              <a:t>nel </a:t>
            </a:r>
            <a:r>
              <a:rPr lang="it-IT" sz="2800" dirty="0">
                <a:latin typeface="Calibri"/>
              </a:rPr>
              <a:t>caso in cui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le autorizzazioni di transizione si trovassero «congelate» in aree in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crisi</a:t>
            </a:r>
            <a:r>
              <a:rPr lang="it-IT" sz="2800" dirty="0">
                <a:latin typeface="Calibri"/>
              </a:rPr>
              <a:t>, si aprono due possibili scenari</a:t>
            </a:r>
            <a:r>
              <a:rPr lang="it-IT" sz="2800" dirty="0">
                <a:latin typeface="Calibri"/>
              </a:rPr>
              <a:t>: trasferimento dell’azienda o perdita di </a:t>
            </a:r>
            <a:r>
              <a:rPr lang="it-IT" sz="2800" dirty="0">
                <a:latin typeface="Calibri"/>
              </a:rPr>
              <a:t>potenziale</a:t>
            </a:r>
            <a:endParaRPr lang="it-IT" sz="28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it-IT"/>
          </a:p>
        </p:txBody>
      </p:sp>
      <p:pic>
        <p:nvPicPr>
          <p:cNvPr id="13316" name="Immagine 3" descr="BaseSlide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CasellaDiTesto 7"/>
          <p:cNvSpPr txBox="1">
            <a:spLocks noChangeArrowheads="1"/>
          </p:cNvSpPr>
          <p:nvPr/>
        </p:nvSpPr>
        <p:spPr bwMode="auto">
          <a:xfrm>
            <a:off x="0" y="307975"/>
            <a:ext cx="777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solidFill>
                  <a:schemeClr val="bg1"/>
                </a:solidFill>
              </a:rPr>
              <a:t>Qualche considerazione per concludere…(2)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33363" y="1444625"/>
            <a:ext cx="8224837" cy="4708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spcAft>
                <a:spcPts val="12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it-IT" sz="2800" dirty="0">
                <a:latin typeface="Calibri"/>
              </a:rPr>
              <a:t>la definizione di una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«regia» per lo sviluppo </a:t>
            </a:r>
            <a:r>
              <a:rPr lang="it-IT" sz="2800" dirty="0">
                <a:latin typeface="Calibri"/>
              </a:rPr>
              <a:t>del settore appare necessaria, altrimenti si corre il rischio di sottoutilizzare le potenzialità offerte dal nuovo sistema autorizzativo </a:t>
            </a:r>
          </a:p>
          <a:p>
            <a:pPr marL="457200" indent="-457200">
              <a:spcAft>
                <a:spcPts val="12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it-IT" sz="2800" dirty="0">
                <a:latin typeface="Calibri"/>
              </a:rPr>
              <a:t>r</a:t>
            </a:r>
            <a:r>
              <a:rPr lang="it-IT" sz="2800" dirty="0">
                <a:latin typeface="Calibri"/>
              </a:rPr>
              <a:t>estano le preoccupazioni legate al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continuo declino del potenziale di produzione</a:t>
            </a:r>
            <a:r>
              <a:rPr lang="it-IT" sz="2800" dirty="0">
                <a:latin typeface="Calibri"/>
              </a:rPr>
              <a:t>: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 </a:t>
            </a:r>
            <a:r>
              <a:rPr lang="it-IT" sz="2800" dirty="0">
                <a:latin typeface="Calibri"/>
              </a:rPr>
              <a:t>occorre quindi prestare attenzione alla determinazione del tasso di aumento annuo consentito per il rilascio di nuove autorizzazioni!</a:t>
            </a:r>
          </a:p>
          <a:p>
            <a:pPr marL="457200" indent="-457200">
              <a:spcAft>
                <a:spcPts val="12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  <a:defRPr/>
            </a:pPr>
            <a:endParaRPr lang="it-IT" sz="28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it-IT"/>
          </a:p>
        </p:txBody>
      </p:sp>
      <p:pic>
        <p:nvPicPr>
          <p:cNvPr id="14340" name="Immagine 3" descr="BaseSlide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sellaDiTesto 1"/>
          <p:cNvSpPr txBox="1"/>
          <p:nvPr/>
        </p:nvSpPr>
        <p:spPr>
          <a:xfrm>
            <a:off x="0" y="2509838"/>
            <a:ext cx="8224838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chemeClr val="accent3">
                  <a:lumMod val="75000"/>
                </a:schemeClr>
              </a:buClr>
              <a:defRPr/>
            </a:pPr>
            <a:r>
              <a:rPr lang="it-IT" sz="2800" b="1" dirty="0">
                <a:latin typeface="Calibri"/>
              </a:rPr>
              <a:t>Grazie per l’attenzione</a:t>
            </a:r>
          </a:p>
          <a:p>
            <a:pPr algn="ctr">
              <a:buClr>
                <a:schemeClr val="accent3">
                  <a:lumMod val="75000"/>
                </a:schemeClr>
              </a:buClr>
              <a:defRPr/>
            </a:pPr>
            <a:endParaRPr lang="it-IT" sz="2800" dirty="0">
              <a:latin typeface="Calibri"/>
            </a:endParaRPr>
          </a:p>
          <a:p>
            <a:pPr algn="ctr">
              <a:buClr>
                <a:schemeClr val="accent3">
                  <a:lumMod val="75000"/>
                </a:schemeClr>
              </a:buClr>
              <a:defRPr/>
            </a:pPr>
            <a:endParaRPr lang="it-IT" sz="2800" dirty="0">
              <a:latin typeface="Calibri"/>
            </a:endParaRPr>
          </a:p>
          <a:p>
            <a:pPr algn="ctr">
              <a:buClr>
                <a:schemeClr val="accent3">
                  <a:lumMod val="75000"/>
                </a:schemeClr>
              </a:buClr>
              <a:defRPr/>
            </a:pPr>
            <a:r>
              <a:rPr lang="it-IT" sz="2400" dirty="0">
                <a:latin typeface="Calibri"/>
              </a:rPr>
              <a:t>sardone@inea.it</a:t>
            </a:r>
            <a:endParaRPr lang="it-IT" sz="24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it-IT"/>
          </a:p>
        </p:txBody>
      </p:sp>
      <p:pic>
        <p:nvPicPr>
          <p:cNvPr id="3076" name="Immagine 3" descr="BaseSlide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/>
          <p:cNvSpPr/>
          <p:nvPr/>
        </p:nvSpPr>
        <p:spPr>
          <a:xfrm>
            <a:off x="393700" y="1658938"/>
            <a:ext cx="7783513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just">
              <a:buFont typeface="+mj-lt"/>
              <a:buAutoNum type="arabicPeriod"/>
              <a:defRPr/>
            </a:pPr>
            <a:r>
              <a:rPr lang="it-IT" sz="2800" dirty="0">
                <a:latin typeface="Calibri"/>
              </a:rPr>
              <a:t>La situazione attuale del potenziale di produzione italiano: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un’analisi attraverso i dati dell’ultimo Inventario </a:t>
            </a:r>
          </a:p>
          <a:p>
            <a:pPr marL="514350" indent="-514350" algn="just">
              <a:buFont typeface="+mj-lt"/>
              <a:buAutoNum type="arabicPeriod"/>
              <a:defRPr/>
            </a:pPr>
            <a:endParaRPr lang="it-IT" sz="2800" dirty="0">
              <a:latin typeface="Calibri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it-IT" sz="2800" dirty="0">
                <a:latin typeface="Calibri"/>
              </a:rPr>
              <a:t>La simulazione degli effetti dell’applicazione del nuovo sistema autorizzativo: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ipotesi A e B</a:t>
            </a:r>
          </a:p>
          <a:p>
            <a:pPr marL="514350" indent="-514350" algn="just">
              <a:buFont typeface="+mj-lt"/>
              <a:buAutoNum type="arabicPeriod"/>
              <a:defRPr/>
            </a:pPr>
            <a:endParaRPr lang="it-IT" sz="2800" dirty="0">
              <a:latin typeface="Calibri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it-IT" sz="2800" dirty="0">
                <a:latin typeface="Calibri"/>
              </a:rPr>
              <a:t>Le modalità applicative: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le principali questioni</a:t>
            </a:r>
            <a:endParaRPr lang="it-IT" sz="2800" b="1" dirty="0">
              <a:solidFill>
                <a:schemeClr val="accent3">
                  <a:lumMod val="75000"/>
                </a:schemeClr>
              </a:solidFill>
              <a:latin typeface="Calibri"/>
            </a:endParaRPr>
          </a:p>
        </p:txBody>
      </p:sp>
      <p:sp>
        <p:nvSpPr>
          <p:cNvPr id="3078" name="CasellaDiTesto 5"/>
          <p:cNvSpPr txBox="1">
            <a:spLocks noChangeArrowheads="1"/>
          </p:cNvSpPr>
          <p:nvPr/>
        </p:nvSpPr>
        <p:spPr bwMode="auto">
          <a:xfrm>
            <a:off x="106363" y="298450"/>
            <a:ext cx="75596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solidFill>
                  <a:schemeClr val="bg1"/>
                </a:solidFill>
              </a:rPr>
              <a:t>I temi trattati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it-IT"/>
          </a:p>
        </p:txBody>
      </p:sp>
      <p:pic>
        <p:nvPicPr>
          <p:cNvPr id="4100" name="Immagine 3" descr="BaseSlide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/>
          <p:cNvSpPr/>
          <p:nvPr/>
        </p:nvSpPr>
        <p:spPr>
          <a:xfrm>
            <a:off x="106363" y="1179513"/>
            <a:ext cx="8351837" cy="57245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it-IT" sz="2800" dirty="0">
                <a:latin typeface="Calibri"/>
              </a:rPr>
              <a:t>L’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Inventario vitivinicolo italiano </a:t>
            </a:r>
            <a:r>
              <a:rPr lang="it-IT" sz="2800" dirty="0">
                <a:latin typeface="Calibri"/>
              </a:rPr>
              <a:t>(luglio 2012) fotografa un potenziale di produzione di oltre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708.300 ha</a:t>
            </a:r>
            <a:r>
              <a:rPr lang="it-IT" sz="2800" dirty="0">
                <a:latin typeface="Calibri"/>
              </a:rPr>
              <a:t>:</a:t>
            </a:r>
          </a:p>
          <a:p>
            <a:pPr marL="457200" indent="-457200" algn="just"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it-IT" sz="2800" dirty="0">
                <a:latin typeface="Calibri"/>
              </a:rPr>
              <a:t>i vigneti (uva da vino) occupano poco meno di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655.000 ha di </a:t>
            </a:r>
            <a:r>
              <a:rPr lang="it-IT" sz="2800" dirty="0">
                <a:latin typeface="Calibri"/>
              </a:rPr>
              <a:t>superfice</a:t>
            </a:r>
          </a:p>
          <a:p>
            <a:pPr marL="457200" indent="-457200" algn="just"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it-IT" sz="2800" dirty="0">
                <a:latin typeface="Calibri"/>
              </a:rPr>
              <a:t>l</a:t>
            </a:r>
            <a:r>
              <a:rPr lang="it-IT" sz="2800" dirty="0">
                <a:latin typeface="Calibri"/>
              </a:rPr>
              <a:t>a composizione della superfice per tipologia vede la netta predominanza di vigneti per la produzione di vini con una indicazione protetta:</a:t>
            </a:r>
          </a:p>
          <a:p>
            <a:pPr marL="914400" lvl="1" indent="-457200" algn="just"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48% DOP</a:t>
            </a:r>
          </a:p>
          <a:p>
            <a:pPr marL="914400" lvl="1" indent="-457200" algn="just"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27% IGP</a:t>
            </a:r>
          </a:p>
          <a:p>
            <a:pPr marL="914400" lvl="1" indent="-457200" algn="just"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it-IT" sz="2800" dirty="0">
                <a:latin typeface="Calibri"/>
              </a:rPr>
              <a:t>25% comune</a:t>
            </a:r>
          </a:p>
          <a:p>
            <a:pPr marL="457200" indent="-457200" algn="just"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it-IT" sz="2800" dirty="0">
                <a:latin typeface="Calibri"/>
              </a:rPr>
              <a:t>La superficie impiantata risulta in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calo dell’1,8%</a:t>
            </a:r>
            <a:r>
              <a:rPr lang="it-IT" sz="2800" dirty="0">
                <a:latin typeface="Calibri"/>
              </a:rPr>
              <a:t>, rispetto all’Inventario dell’anno precedente </a:t>
            </a:r>
            <a:endParaRPr lang="it-IT" sz="2800" dirty="0">
              <a:latin typeface="Calibri"/>
            </a:endParaRPr>
          </a:p>
        </p:txBody>
      </p:sp>
      <p:sp>
        <p:nvSpPr>
          <p:cNvPr id="4102" name="CasellaDiTesto 5"/>
          <p:cNvSpPr txBox="1">
            <a:spLocks noChangeArrowheads="1"/>
          </p:cNvSpPr>
          <p:nvPr/>
        </p:nvSpPr>
        <p:spPr bwMode="auto">
          <a:xfrm>
            <a:off x="106363" y="298450"/>
            <a:ext cx="75596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solidFill>
                  <a:schemeClr val="bg1"/>
                </a:solidFill>
              </a:rPr>
              <a:t>La situazione di partenza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it-IT"/>
          </a:p>
        </p:txBody>
      </p:sp>
      <p:pic>
        <p:nvPicPr>
          <p:cNvPr id="5124" name="Immagine 3" descr="BaseSlide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/>
          <p:cNvSpPr/>
          <p:nvPr/>
        </p:nvSpPr>
        <p:spPr>
          <a:xfrm>
            <a:off x="192088" y="1166813"/>
            <a:ext cx="8266112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6 Regioni da sole concentrano il 66% del vigneto totale</a:t>
            </a:r>
          </a:p>
        </p:txBody>
      </p:sp>
      <p:graphicFrame>
        <p:nvGraphicFramePr>
          <p:cNvPr id="5126" name="Grafico 5"/>
          <p:cNvGraphicFramePr>
            <a:graphicFrameLocks/>
          </p:cNvGraphicFramePr>
          <p:nvPr/>
        </p:nvGraphicFramePr>
        <p:xfrm>
          <a:off x="1119188" y="1755775"/>
          <a:ext cx="6235700" cy="5121275"/>
        </p:xfrm>
        <a:graphic>
          <a:graphicData uri="http://schemas.openxmlformats.org/presentationml/2006/ole">
            <p:oleObj spid="_x0000_s5126" r:id="rId4" imgW="6236749" imgH="5121084" progId="Excel.Chart.8">
              <p:embed/>
            </p:oleObj>
          </a:graphicData>
        </a:graphic>
      </p:graphicFrame>
      <p:sp>
        <p:nvSpPr>
          <p:cNvPr id="5127" name="CasellaDiTesto 9"/>
          <p:cNvSpPr txBox="1">
            <a:spLocks noChangeArrowheads="1"/>
          </p:cNvSpPr>
          <p:nvPr/>
        </p:nvSpPr>
        <p:spPr bwMode="auto">
          <a:xfrm>
            <a:off x="106363" y="298450"/>
            <a:ext cx="75596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solidFill>
                  <a:schemeClr val="bg1"/>
                </a:solidFill>
              </a:rPr>
              <a:t>La distribuzione regionale della superficie</a:t>
            </a:r>
          </a:p>
        </p:txBody>
      </p:sp>
      <p:sp>
        <p:nvSpPr>
          <p:cNvPr id="4" name="Ovale 3"/>
          <p:cNvSpPr/>
          <p:nvPr/>
        </p:nvSpPr>
        <p:spPr>
          <a:xfrm>
            <a:off x="1727200" y="2679700"/>
            <a:ext cx="644525" cy="287338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1871663" y="3625850"/>
            <a:ext cx="500062" cy="260350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1371600" y="4064000"/>
            <a:ext cx="1000125" cy="287338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1787525" y="4456113"/>
            <a:ext cx="523875" cy="287337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1871663" y="6254750"/>
            <a:ext cx="500062" cy="231775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it-IT"/>
          </a:p>
        </p:txBody>
      </p:sp>
      <p:pic>
        <p:nvPicPr>
          <p:cNvPr id="6148" name="Immagine 3" descr="BaseSlide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/>
          <p:cNvSpPr/>
          <p:nvPr/>
        </p:nvSpPr>
        <p:spPr>
          <a:xfrm>
            <a:off x="192088" y="1252538"/>
            <a:ext cx="8266112" cy="18145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it-IT" sz="2800" dirty="0">
                <a:latin typeface="Calibri"/>
              </a:rPr>
              <a:t>La composizione del «potenziale di produzione», vede la quota dei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diritti di impianto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(circa 53.500 ha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) attestata intorno al 7,6%</a:t>
            </a:r>
            <a:r>
              <a:rPr lang="it-IT" sz="2800" dirty="0">
                <a:latin typeface="Calibri"/>
              </a:rPr>
              <a:t>,</a:t>
            </a:r>
            <a:r>
              <a:rPr lang="it-IT" sz="2800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 </a:t>
            </a:r>
            <a:r>
              <a:rPr lang="it-IT" sz="2800" dirty="0">
                <a:latin typeface="Calibri"/>
              </a:rPr>
              <a:t>per la quasi totalità composta dai diritti in portafoglio dei produttori (93% del totale)</a:t>
            </a:r>
          </a:p>
        </p:txBody>
      </p:sp>
      <p:pic>
        <p:nvPicPr>
          <p:cNvPr id="7" name="Grafico 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8213" y="3249613"/>
            <a:ext cx="6297612" cy="3260725"/>
          </a:xfrm>
          <a:prstGeom prst="rect">
            <a:avLst/>
          </a:prstGeom>
          <a:noFill/>
        </p:spPr>
      </p:pic>
      <p:sp>
        <p:nvSpPr>
          <p:cNvPr id="6151" name="CasellaDiTesto 7"/>
          <p:cNvSpPr txBox="1">
            <a:spLocks noChangeArrowheads="1"/>
          </p:cNvSpPr>
          <p:nvPr/>
        </p:nvSpPr>
        <p:spPr bwMode="auto">
          <a:xfrm>
            <a:off x="106363" y="298450"/>
            <a:ext cx="75596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solidFill>
                  <a:schemeClr val="bg1"/>
                </a:solidFill>
              </a:rPr>
              <a:t>I diritti di impianto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it-IT"/>
          </a:p>
        </p:txBody>
      </p:sp>
      <p:pic>
        <p:nvPicPr>
          <p:cNvPr id="7172" name="Immagine 3" descr="BaseSlide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/>
          <p:cNvSpPr/>
          <p:nvPr/>
        </p:nvSpPr>
        <p:spPr>
          <a:xfrm>
            <a:off x="192088" y="1222375"/>
            <a:ext cx="8266112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800" dirty="0">
                <a:latin typeface="Calibri"/>
              </a:rPr>
              <a:t>Estrema variabilità tra le diverse tipologie di prodotto: </a:t>
            </a:r>
          </a:p>
          <a:p>
            <a:pPr algn="just">
              <a:defRPr/>
            </a:pPr>
            <a:r>
              <a:rPr lang="it-IT" sz="2800" dirty="0">
                <a:latin typeface="Calibri"/>
              </a:rPr>
              <a:t>nel caso delle DOP e delle IGP i diritti corrispondono ad un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«normale» tasso di rinnovo degli impianti </a:t>
            </a:r>
            <a:r>
              <a:rPr lang="it-IT" sz="2800" dirty="0">
                <a:latin typeface="Calibri"/>
              </a:rPr>
              <a:t>(2,9% e 2,0% del vigneto impiantato)</a:t>
            </a:r>
          </a:p>
        </p:txBody>
      </p:sp>
      <p:sp>
        <p:nvSpPr>
          <p:cNvPr id="7174" name="CasellaDiTesto 8"/>
          <p:cNvSpPr txBox="1">
            <a:spLocks noChangeArrowheads="1"/>
          </p:cNvSpPr>
          <p:nvPr/>
        </p:nvSpPr>
        <p:spPr bwMode="auto">
          <a:xfrm>
            <a:off x="106363" y="298450"/>
            <a:ext cx="75596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solidFill>
                  <a:schemeClr val="bg1"/>
                </a:solidFill>
              </a:rPr>
              <a:t>I diritti di impianto per tipologia di prodotto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92088" y="2951163"/>
            <a:ext cx="8266112" cy="955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u="sng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Diverso il caso dei vini </a:t>
            </a:r>
            <a:r>
              <a:rPr lang="it-IT" sz="2800" b="1" u="sng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comuni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: </a:t>
            </a:r>
            <a:r>
              <a:rPr lang="it-IT" sz="2800" dirty="0">
                <a:latin typeface="Calibri"/>
              </a:rPr>
              <a:t>i diritti rappresentano </a:t>
            </a:r>
            <a:r>
              <a:rPr lang="it-IT" sz="2800" dirty="0">
                <a:latin typeface="Calibri"/>
              </a:rPr>
              <a:t>il 20% circa dell’intero potenziale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538788" y="4111625"/>
            <a:ext cx="2765425" cy="2246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2800" dirty="0">
                <a:latin typeface="+mn-lt"/>
              </a:rPr>
              <a:t>Oltre i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¾ dei diritti di impianto </a:t>
            </a:r>
            <a:r>
              <a:rPr lang="it-IT" sz="2800" dirty="0">
                <a:latin typeface="+mn-lt"/>
              </a:rPr>
              <a:t>traggono origine  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da vini comuni</a:t>
            </a:r>
            <a:endParaRPr lang="it-IT" sz="2800" b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/>
        </p:nvGraphicFramePr>
        <p:xfrm>
          <a:off x="329610" y="3874363"/>
          <a:ext cx="4752753" cy="2892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it-IT"/>
          </a:p>
        </p:txBody>
      </p:sp>
      <p:pic>
        <p:nvPicPr>
          <p:cNvPr id="8196" name="Immagine 3" descr="BaseSlide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/>
          <p:cNvSpPr/>
          <p:nvPr/>
        </p:nvSpPr>
        <p:spPr>
          <a:xfrm>
            <a:off x="192088" y="1252538"/>
            <a:ext cx="8266112" cy="48307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800" dirty="0">
                <a:latin typeface="Calibri"/>
              </a:rPr>
              <a:t>Principali elementi di discussione:</a:t>
            </a:r>
          </a:p>
          <a:p>
            <a:pPr marL="457200" indent="-457200" algn="just"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it-IT" sz="2800" dirty="0">
                <a:latin typeface="Calibri"/>
              </a:rPr>
              <a:t>t</a:t>
            </a:r>
            <a:r>
              <a:rPr lang="it-IT" sz="2800" dirty="0">
                <a:latin typeface="Calibri"/>
              </a:rPr>
              <a:t>asso di incremento annuo</a:t>
            </a:r>
          </a:p>
          <a:p>
            <a:pPr marL="457200" indent="-457200" algn="just"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it-IT" sz="2800" dirty="0">
                <a:latin typeface="Calibri"/>
              </a:rPr>
              <a:t>d</a:t>
            </a:r>
            <a:r>
              <a:rPr lang="it-IT" sz="2800" dirty="0">
                <a:latin typeface="Calibri"/>
              </a:rPr>
              <a:t>ata di partenza del nuovo sistema</a:t>
            </a:r>
          </a:p>
          <a:p>
            <a:pPr marL="457200" indent="-457200" algn="just">
              <a:buFont typeface="Wingdings" pitchFamily="2" charset="2"/>
              <a:buChar char="ü"/>
              <a:defRPr/>
            </a:pPr>
            <a:endParaRPr lang="it-IT" sz="2800" dirty="0">
              <a:latin typeface="Calibri"/>
            </a:endParaRPr>
          </a:p>
          <a:p>
            <a:pPr algn="just">
              <a:defRPr/>
            </a:pPr>
            <a:r>
              <a:rPr lang="it-IT" sz="2800" b="1" u="sng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Ipotesi A (Commissione)</a:t>
            </a:r>
            <a:r>
              <a:rPr lang="it-IT" sz="2800" dirty="0">
                <a:latin typeface="Calibri"/>
              </a:rPr>
              <a:t>:</a:t>
            </a:r>
          </a:p>
          <a:p>
            <a:pPr marL="914400" lvl="1" indent="-457200" algn="just">
              <a:buClr>
                <a:schemeClr val="accent3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it-IT" sz="2800" dirty="0">
                <a:latin typeface="Calibri"/>
              </a:rPr>
              <a:t>a</a:t>
            </a:r>
            <a:r>
              <a:rPr lang="it-IT" sz="2800" dirty="0">
                <a:latin typeface="Calibri"/>
              </a:rPr>
              <a:t>umento annuo dell’1% (riducibile)</a:t>
            </a:r>
          </a:p>
          <a:p>
            <a:pPr marL="914400" lvl="1" indent="-457200" algn="just">
              <a:buClr>
                <a:schemeClr val="accent3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it-IT" sz="2800" dirty="0">
                <a:latin typeface="Calibri"/>
              </a:rPr>
              <a:t>a</a:t>
            </a:r>
            <a:r>
              <a:rPr lang="it-IT" sz="2800" dirty="0">
                <a:latin typeface="Calibri"/>
              </a:rPr>
              <a:t>vvio del nuovo sistema al 2019 (durata di 6 anni)</a:t>
            </a:r>
          </a:p>
          <a:p>
            <a:pPr marL="457200" indent="-457200" algn="just">
              <a:buClr>
                <a:schemeClr val="accent3">
                  <a:lumMod val="50000"/>
                </a:schemeClr>
              </a:buClr>
              <a:buFont typeface="Courier New" pitchFamily="49" charset="0"/>
              <a:buChar char="o"/>
              <a:defRPr/>
            </a:pPr>
            <a:endParaRPr lang="it-IT" sz="2800" dirty="0">
              <a:latin typeface="Calibri"/>
            </a:endParaRPr>
          </a:p>
          <a:p>
            <a:pPr algn="just">
              <a:buClr>
                <a:schemeClr val="accent3">
                  <a:lumMod val="50000"/>
                </a:schemeClr>
              </a:buClr>
              <a:defRPr/>
            </a:pPr>
            <a:r>
              <a:rPr lang="it-IT" sz="2800" b="1" u="sng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Ipotesi B (Italia):</a:t>
            </a:r>
          </a:p>
          <a:p>
            <a:pPr marL="914400" lvl="1" indent="-457200" algn="just">
              <a:buClr>
                <a:schemeClr val="accent3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it-IT" sz="2800" dirty="0">
                <a:latin typeface="Calibri"/>
              </a:rPr>
              <a:t>aumento annuo dello 0,5% (riducibile)</a:t>
            </a:r>
          </a:p>
          <a:p>
            <a:pPr marL="914400" lvl="1" indent="-457200" algn="just">
              <a:buClr>
                <a:schemeClr val="accent3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it-IT" sz="2800" dirty="0">
                <a:latin typeface="Calibri"/>
              </a:rPr>
              <a:t>a</a:t>
            </a:r>
            <a:r>
              <a:rPr lang="it-IT" sz="2800" dirty="0">
                <a:latin typeface="Calibri"/>
              </a:rPr>
              <a:t>vvio del nuovo sistema al 2019 (durata 6 anni)</a:t>
            </a:r>
          </a:p>
        </p:txBody>
      </p:sp>
      <p:sp>
        <p:nvSpPr>
          <p:cNvPr id="8198" name="CasellaDiTesto 7"/>
          <p:cNvSpPr txBox="1">
            <a:spLocks noChangeArrowheads="1"/>
          </p:cNvSpPr>
          <p:nvPr/>
        </p:nvSpPr>
        <p:spPr bwMode="auto">
          <a:xfrm>
            <a:off x="106363" y="298450"/>
            <a:ext cx="75596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solidFill>
                  <a:schemeClr val="bg1"/>
                </a:solidFill>
              </a:rPr>
              <a:t>Il sistema autorizzativo: le 2 ipotesi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it-IT"/>
          </a:p>
        </p:txBody>
      </p:sp>
      <p:pic>
        <p:nvPicPr>
          <p:cNvPr id="9220" name="Immagine 3" descr="BaseSlide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/>
          <p:cNvSpPr/>
          <p:nvPr/>
        </p:nvSpPr>
        <p:spPr>
          <a:xfrm>
            <a:off x="52388" y="1163638"/>
            <a:ext cx="8516937" cy="5264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800" b="1" u="sng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Ipotesi A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:</a:t>
            </a:r>
          </a:p>
          <a:p>
            <a:pPr marL="457200" indent="-4572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it-IT" sz="2800" dirty="0">
                <a:latin typeface="Calibri"/>
              </a:rPr>
              <a:t>le nuove autorizzazioni consentono una crescita (tasso composto) </a:t>
            </a:r>
            <a:r>
              <a:rPr lang="it-IT" sz="2800" dirty="0" err="1">
                <a:latin typeface="Calibri"/>
              </a:rPr>
              <a:t>max</a:t>
            </a:r>
            <a:r>
              <a:rPr lang="it-IT" sz="2800" dirty="0">
                <a:latin typeface="Calibri"/>
              </a:rPr>
              <a:t> del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6,2% </a:t>
            </a:r>
            <a:r>
              <a:rPr lang="it-IT" sz="2800" dirty="0">
                <a:latin typeface="Calibri"/>
              </a:rPr>
              <a:t>del potenziale in produzione: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695.100 ha</a:t>
            </a:r>
            <a:endParaRPr lang="it-IT" sz="2800" dirty="0">
              <a:latin typeface="Calibri"/>
            </a:endParaRPr>
          </a:p>
          <a:p>
            <a:pPr marL="457200" indent="-4572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it-IT" sz="2800" dirty="0">
                <a:latin typeface="Calibri"/>
              </a:rPr>
              <a:t>le autorizzazioni di transizione consentono il recupero di ulteriori 53.500 ha: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crescita totale </a:t>
            </a:r>
            <a:r>
              <a:rPr lang="it-IT" sz="2800" b="1" dirty="0" err="1">
                <a:solidFill>
                  <a:schemeClr val="accent3">
                    <a:lumMod val="75000"/>
                  </a:schemeClr>
                </a:solidFill>
                <a:latin typeface="Calibri"/>
              </a:rPr>
              <a:t>max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 del 14,3%</a:t>
            </a:r>
          </a:p>
          <a:p>
            <a:pPr algn="just">
              <a:buClr>
                <a:schemeClr val="accent3">
                  <a:lumMod val="50000"/>
                </a:schemeClr>
              </a:buClr>
              <a:defRPr/>
            </a:pPr>
            <a:r>
              <a:rPr lang="it-IT" sz="2800" b="1" u="sng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Ipotesi B:</a:t>
            </a:r>
          </a:p>
          <a:p>
            <a:pPr marL="457200" indent="-4572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it-IT" sz="2800" dirty="0">
                <a:latin typeface="Calibri"/>
              </a:rPr>
              <a:t>le nuove autorizzazioni </a:t>
            </a:r>
            <a:r>
              <a:rPr lang="it-IT" sz="2800" dirty="0">
                <a:latin typeface="Calibri"/>
              </a:rPr>
              <a:t>consentono </a:t>
            </a:r>
            <a:r>
              <a:rPr lang="it-IT" sz="2800" dirty="0">
                <a:latin typeface="Calibri"/>
              </a:rPr>
              <a:t>una crescita (tasso composto) massima del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2,9% </a:t>
            </a:r>
            <a:r>
              <a:rPr lang="it-IT" sz="2800" dirty="0">
                <a:latin typeface="Calibri"/>
              </a:rPr>
              <a:t>del potenziale in produzione: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674.700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ha </a:t>
            </a:r>
            <a:endParaRPr lang="it-IT" sz="2800" b="1" dirty="0">
              <a:solidFill>
                <a:schemeClr val="accent3">
                  <a:lumMod val="75000"/>
                </a:schemeClr>
              </a:solidFill>
              <a:latin typeface="Calibri"/>
            </a:endParaRPr>
          </a:p>
          <a:p>
            <a:pPr marL="457200" indent="-4572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it-IT" sz="2800" dirty="0">
                <a:latin typeface="Calibri"/>
              </a:rPr>
              <a:t>le </a:t>
            </a:r>
            <a:r>
              <a:rPr lang="it-IT" sz="2800" dirty="0">
                <a:latin typeface="Calibri"/>
              </a:rPr>
              <a:t>autorizzazioni di transizione </a:t>
            </a:r>
            <a:r>
              <a:rPr lang="it-IT" sz="2800" dirty="0">
                <a:latin typeface="Calibri"/>
              </a:rPr>
              <a:t>consentono il recupero di </a:t>
            </a:r>
            <a:r>
              <a:rPr lang="it-IT" sz="2800" dirty="0">
                <a:latin typeface="Calibri"/>
              </a:rPr>
              <a:t>ulteriori 53.500 ha: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crescita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totale </a:t>
            </a:r>
            <a:r>
              <a:rPr lang="it-IT" sz="2800" b="1" dirty="0" err="1">
                <a:solidFill>
                  <a:schemeClr val="accent3">
                    <a:lumMod val="75000"/>
                  </a:schemeClr>
                </a:solidFill>
                <a:latin typeface="Calibri"/>
              </a:rPr>
              <a:t>max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 dell’11,2%</a:t>
            </a:r>
            <a:endParaRPr lang="it-IT" sz="2800" b="1" dirty="0">
              <a:solidFill>
                <a:schemeClr val="accent3">
                  <a:lumMod val="75000"/>
                </a:schemeClr>
              </a:solidFill>
              <a:latin typeface="Calibri"/>
            </a:endParaRPr>
          </a:p>
        </p:txBody>
      </p:sp>
      <p:sp>
        <p:nvSpPr>
          <p:cNvPr id="9222" name="CasellaDiTesto 7"/>
          <p:cNvSpPr txBox="1">
            <a:spLocks noChangeArrowheads="1"/>
          </p:cNvSpPr>
          <p:nvPr/>
        </p:nvSpPr>
        <p:spPr bwMode="auto">
          <a:xfrm>
            <a:off x="106363" y="298450"/>
            <a:ext cx="75596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solidFill>
                  <a:schemeClr val="bg1"/>
                </a:solidFill>
              </a:rPr>
              <a:t>Gli effetti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it-IT"/>
          </a:p>
        </p:txBody>
      </p:sp>
      <p:pic>
        <p:nvPicPr>
          <p:cNvPr id="10244" name="Immagine 3" descr="BaseSlide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/>
          <p:cNvSpPr/>
          <p:nvPr/>
        </p:nvSpPr>
        <p:spPr>
          <a:xfrm>
            <a:off x="361950" y="1228725"/>
            <a:ext cx="8016875" cy="28305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defRPr/>
            </a:pPr>
            <a:r>
              <a:rPr lang="it-IT" sz="2800" dirty="0">
                <a:latin typeface="Calibri"/>
              </a:rPr>
              <a:t>Possibilità di limitare le autorizzazioni alle aree eleggibili alla produzione di DOP, IGP o comuni, ma: </a:t>
            </a:r>
          </a:p>
          <a:p>
            <a:pPr marL="457200" indent="-4572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it-IT" sz="2800" dirty="0">
                <a:latin typeface="Calibri"/>
              </a:rPr>
              <a:t>la distribuzione della superfice tra le diverse tipologie è molto disomogenea a livello regionale</a:t>
            </a:r>
          </a:p>
          <a:p>
            <a:pPr marL="457200" indent="-4572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it-IT" sz="2800" dirty="0">
                <a:latin typeface="Calibri"/>
              </a:rPr>
              <a:t>le tre tipologie giocano un ruolo di mercato molto diverso nelle singole realtà regionali </a:t>
            </a:r>
          </a:p>
        </p:txBody>
      </p:sp>
      <p:sp>
        <p:nvSpPr>
          <p:cNvPr id="10246" name="CasellaDiTesto 7"/>
          <p:cNvSpPr txBox="1">
            <a:spLocks noChangeArrowheads="1"/>
          </p:cNvSpPr>
          <p:nvPr/>
        </p:nvSpPr>
        <p:spPr bwMode="auto">
          <a:xfrm>
            <a:off x="0" y="74613"/>
            <a:ext cx="7858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solidFill>
                  <a:schemeClr val="bg1"/>
                </a:solidFill>
              </a:rPr>
              <a:t>Le modalità applicative (1):</a:t>
            </a:r>
          </a:p>
          <a:p>
            <a:pPr algn="ctr"/>
            <a:r>
              <a:rPr lang="it-IT" sz="2800" b="1">
                <a:solidFill>
                  <a:schemeClr val="bg1"/>
                </a:solidFill>
              </a:rPr>
              <a:t>le implicazioni per le diverse tipologie di vino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61950" y="4198938"/>
            <a:ext cx="8016875" cy="23225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defRPr/>
            </a:pPr>
            <a:r>
              <a:rPr lang="it-IT" sz="2800" dirty="0">
                <a:latin typeface="Calibri"/>
              </a:rPr>
              <a:t>Le </a:t>
            </a:r>
            <a:r>
              <a:rPr lang="it-IT" sz="2800" dirty="0">
                <a:latin typeface="Calibri"/>
              </a:rPr>
              <a:t>limitazioni avrebbero effetto solo sulle «nuove» autorizzazioni o anche su quelle di «transizione»?</a:t>
            </a:r>
          </a:p>
          <a:p>
            <a:pPr marL="457200" indent="-4572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it-IT" sz="2800" dirty="0">
                <a:latin typeface="Calibri"/>
              </a:rPr>
              <a:t>in Italia il 76% </a:t>
            </a:r>
            <a:r>
              <a:rPr lang="it-IT" sz="2800" dirty="0">
                <a:latin typeface="Calibri"/>
              </a:rPr>
              <a:t>dei diritti </a:t>
            </a:r>
            <a:r>
              <a:rPr lang="it-IT" sz="2800" dirty="0">
                <a:latin typeface="Calibri"/>
              </a:rPr>
              <a:t>di impianto origina da vini comuni. Questo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  <a:latin typeface="Calibri"/>
              </a:rPr>
              <a:t>serbatoio di autorizzazioni a quale tipologia di vino </a:t>
            </a:r>
            <a:r>
              <a:rPr lang="it-IT" sz="2800" dirty="0">
                <a:latin typeface="Calibri"/>
              </a:rPr>
              <a:t>potrà essere destinato</a:t>
            </a:r>
            <a:r>
              <a:rPr lang="it-IT" sz="2800" dirty="0">
                <a:latin typeface="Calibri"/>
              </a:rPr>
              <a:t>?</a:t>
            </a:r>
            <a:endParaRPr lang="it-IT" sz="28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8527</TotalTime>
  <Words>782</Words>
  <Application>Microsoft Office PowerPoint</Application>
  <PresentationFormat>Presentazione su schermo (4:3)</PresentationFormat>
  <Paragraphs>79</Paragraphs>
  <Slides>13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Courier New</vt:lpstr>
      <vt:lpstr>Tema di Office</vt:lpstr>
      <vt:lpstr>Grafico di Microsoft Excel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Company>INEA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Sofia</dc:creator>
  <cp:lastModifiedBy>giralico</cp:lastModifiedBy>
  <cp:revision>378</cp:revision>
  <cp:lastPrinted>2013-02-13T09:45:58Z</cp:lastPrinted>
  <dcterms:created xsi:type="dcterms:W3CDTF">2011-01-24T11:03:37Z</dcterms:created>
  <dcterms:modified xsi:type="dcterms:W3CDTF">2013-04-09T11:21:14Z</dcterms:modified>
</cp:coreProperties>
</file>